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1" r:id="rId2"/>
    <p:sldId id="421" r:id="rId3"/>
    <p:sldId id="481" r:id="rId4"/>
    <p:sldId id="484" r:id="rId5"/>
    <p:sldId id="48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3757BD"/>
    <a:srgbClr val="DBEEF4"/>
    <a:srgbClr val="173C8B"/>
    <a:srgbClr val="E6F0C6"/>
    <a:srgbClr val="96CDDE"/>
    <a:srgbClr val="FEFAE2"/>
    <a:srgbClr val="D2D2F4"/>
    <a:srgbClr val="58267E"/>
    <a:srgbClr val="652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2" autoAdjust="0"/>
    <p:restoredTop sz="85606" autoAdjust="0"/>
  </p:normalViewPr>
  <p:slideViewPr>
    <p:cSldViewPr>
      <p:cViewPr varScale="1">
        <p:scale>
          <a:sx n="72" d="100"/>
          <a:sy n="72" d="100"/>
        </p:scale>
        <p:origin x="-2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20" d="100"/>
          <a:sy n="120" d="100"/>
        </p:scale>
        <p:origin x="-1842" y="15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AE0300-6CD8-4E51-B894-48A78B662A1A}" type="datetimeFigureOut">
              <a:rPr lang="en-US"/>
              <a:pPr/>
              <a:t>8/28/15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0898B7-A71C-48FE-BAD2-2793247E9A8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810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898B7-A71C-48FE-BAD2-2793247E9A8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409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Let’s get started.  First I’d like to give you a little background on AFHK.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r>
              <a:rPr lang="en-US" dirty="0" smtClean="0"/>
              <a:t>Action </a:t>
            </a:r>
            <a:r>
              <a:rPr lang="en-US" dirty="0"/>
              <a:t>for Healthy Kids® fights childhood obesity, undernourishment and physical inactivity by helping schools become healthier places. </a:t>
            </a:r>
          </a:p>
          <a:p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are moms, dads, teachers, students, school and community leaders and school wellness experts who have banded together to create healthier learning environments for our children. 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believe that everyone has a part to play in ending the nation’s childhood obesity epidemic.  Our programs, tools and resources make that possible. </a:t>
            </a:r>
            <a:endParaRPr lang="en-US" sz="1200" b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AECA18C-F8A8-47F4-9A2F-941BBE9A145B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06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898B7-A71C-48FE-BAD2-2793247E9A8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693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itle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79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72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AE17B77-0775-42AA-9136-B8AAB43040B8}" type="datetimeFigureOut">
              <a:rPr lang="en-US"/>
              <a:pPr/>
              <a:t>8/28/15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72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72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6D530A4-BA8E-4D40-8299-EF9739C7A77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72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B87805-B44F-4EC7-A291-8B84EF88A365}" type="datetimeFigureOut">
              <a:rPr lang="en-US"/>
              <a:pPr/>
              <a:t>8/28/15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72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72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687FB3-2F95-42F3-9F45-0D55A1CE8E2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01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01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72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0D1D6D3-F46B-4D6E-A047-E1AA2AC604B0}" type="datetimeFigureOut">
              <a:rPr lang="en-US"/>
              <a:pPr/>
              <a:t>8/28/15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72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72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DEA5D8-37B7-46AC-8746-A1A4E1145EC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72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1BA507F-C6B2-4261-AADF-31BF7271A64B}" type="datetimeFigureOut">
              <a:rPr lang="en-US"/>
              <a:pPr/>
              <a:t>8/28/15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72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72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BF7722-6652-4FA2-AA4D-589C8131A63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27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72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AA0DC8-CC78-4343-9DCE-D3F4DDB671B7}" type="datetimeFigureOut">
              <a:rPr lang="en-US"/>
              <a:pPr/>
              <a:t>8/28/15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72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72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63EB84-BAF4-4717-8806-8D4D90A4854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72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62E447C-4092-4A1A-AFAB-87B8FA736514}" type="datetimeFigureOut">
              <a:rPr lang="en-US"/>
              <a:pPr/>
              <a:t>8/28/15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72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72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42DB90A-DDC8-473E-B971-70026022246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8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8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72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E2FB01-4863-4A0B-9652-94F43C14480C}" type="datetimeFigureOut">
              <a:rPr lang="en-US"/>
              <a:pPr/>
              <a:t>8/28/15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72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72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C7C118C-3543-41F0-B546-104A618B051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72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7D48262-E868-4797-B6BE-2E1E00B770E6}" type="datetimeFigureOut">
              <a:rPr lang="en-US"/>
              <a:pPr/>
              <a:t>8/28/15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72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72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C1BA76-2DA2-4484-8F9C-836A7CE5438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72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D81BE4-7667-4D73-941D-40361DA6A8DF}" type="datetimeFigureOut">
              <a:rPr lang="en-US"/>
              <a:pPr/>
              <a:t>8/28/15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72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72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70A1A3-AB66-40AF-B21F-E576C66868B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42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72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FD9698-66CD-4E59-95DB-02A9E38717DE}" type="datetimeFigureOut">
              <a:rPr lang="en-US"/>
              <a:pPr/>
              <a:t>8/28/15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72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72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6BCAF85-6F8B-4332-8692-A4C33EF3408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72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863E33E-F0B3-4524-847F-4506C5F615C9}" type="datetimeFigureOut">
              <a:rPr lang="en-US"/>
              <a:pPr/>
              <a:t>8/28/15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72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72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0EE650D-EE95-4B54-BF48-96675989A34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0" y="274638"/>
            <a:ext cx="563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0" y="1600206"/>
            <a:ext cx="5638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028" name="Picture 3" descr="ContentFinal1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34923" y="-9525"/>
            <a:ext cx="9255125" cy="694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 xmlns:p14="http://schemas.microsoft.com/office/powerpoint/2010/main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95B526"/>
          </a:solidFill>
          <a:latin typeface="Calibri"/>
          <a:ea typeface="ＭＳ Ｐゴシック" charset="0"/>
          <a:cs typeface="Cambria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95B526"/>
          </a:solidFill>
          <a:latin typeface="Calibri" charset="0"/>
          <a:ea typeface="ＭＳ Ｐゴシック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95B526"/>
          </a:solidFill>
          <a:latin typeface="Calibri" charset="0"/>
          <a:ea typeface="ＭＳ Ｐゴシック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95B526"/>
          </a:solidFill>
          <a:latin typeface="Calibri" charset="0"/>
          <a:ea typeface="ＭＳ Ｐゴシック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95B526"/>
          </a:solidFill>
          <a:latin typeface="Calibri" charset="0"/>
          <a:ea typeface="ＭＳ Ｐゴシック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95B526"/>
          </a:solidFill>
          <a:latin typeface="Calibri" charset="0"/>
          <a:ea typeface="ＭＳ Ｐゴシック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95B526"/>
          </a:solidFill>
          <a:latin typeface="Calibri" charset="0"/>
          <a:ea typeface="ＭＳ Ｐゴシック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95B526"/>
          </a:solidFill>
          <a:latin typeface="Calibri" charset="0"/>
          <a:ea typeface="ＭＳ Ｐゴシック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95B526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5B526"/>
        </a:buClr>
        <a:buFont typeface="Wingdings" pitchFamily="2" charset="2"/>
        <a:buChar char="§"/>
        <a:defRPr sz="3200" kern="1200">
          <a:solidFill>
            <a:srgbClr val="173C8B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5B526"/>
        </a:buClr>
        <a:buFont typeface="Wingdings" pitchFamily="2" charset="2"/>
        <a:buChar char="Ø"/>
        <a:defRPr sz="2800" kern="1200">
          <a:solidFill>
            <a:srgbClr val="173C8B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173C8B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173C8B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173C8B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04800" y="1343715"/>
            <a:ext cx="8153400" cy="2209800"/>
          </a:xfrm>
          <a:prstGeom prst="rect">
            <a:avLst/>
          </a:prstGeom>
          <a:noFill/>
        </p:spPr>
        <p:txBody>
          <a:bodyPr anchor="ctr">
            <a:normAutofit fontScale="975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rgbClr val="95B526"/>
                </a:solidFill>
                <a:latin typeface="Calibri"/>
                <a:ea typeface="+mj-ea"/>
                <a:cs typeface="Cambria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173C8B"/>
                </a:solidFill>
                <a:cs typeface="Calibri"/>
              </a:rPr>
              <a:t/>
            </a:r>
            <a:br>
              <a:rPr lang="en-US" sz="1200" dirty="0" smtClean="0">
                <a:solidFill>
                  <a:srgbClr val="173C8B"/>
                </a:solidFill>
                <a:cs typeface="Calibri"/>
              </a:rPr>
            </a:br>
            <a:r>
              <a:rPr lang="en-US" sz="3800" dirty="0" smtClean="0">
                <a:solidFill>
                  <a:srgbClr val="173C8B"/>
                </a:solidFill>
                <a:cs typeface="Calibri"/>
              </a:rPr>
              <a:t>Melodie Griffin, MHA</a:t>
            </a:r>
            <a:endParaRPr lang="en-US" sz="3800" dirty="0">
              <a:solidFill>
                <a:srgbClr val="173C8B"/>
              </a:solidFill>
              <a:cs typeface="Calibri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3791173"/>
            <a:ext cx="6934200" cy="87630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5B526"/>
                </a:solidFill>
                <a:latin typeface="Cambria"/>
                <a:ea typeface="+mj-ea"/>
                <a:cs typeface="Cambria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100" b="0" dirty="0" smtClean="0">
                <a:solidFill>
                  <a:srgbClr val="173C8B"/>
                </a:solidFill>
                <a:latin typeface="Calibri"/>
                <a:cs typeface="Calibri"/>
              </a:rPr>
              <a:t>mgriffin@actionforhealthykids.org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21883" y="3322682"/>
            <a:ext cx="3319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73C8B"/>
                </a:solidFill>
                <a:latin typeface="Calibri"/>
                <a:ea typeface="+mj-ea"/>
                <a:cs typeface="Calibri"/>
              </a:rPr>
              <a:t>Florida State Coordinator</a:t>
            </a:r>
            <a:endParaRPr lang="en-US" sz="2400" dirty="0">
              <a:solidFill>
                <a:srgbClr val="173C8B"/>
              </a:solidFill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971800" y="609600"/>
            <a:ext cx="5638800" cy="609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charset="-128"/>
              </a:rPr>
              <a:t>Who Are We?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1371600"/>
            <a:ext cx="8382000" cy="0"/>
          </a:xfrm>
          <a:prstGeom prst="line">
            <a:avLst/>
          </a:prstGeom>
          <a:ln w="28575" cap="rnd" cmpd="sng">
            <a:solidFill>
              <a:srgbClr val="173C8B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1" y="1828800"/>
            <a:ext cx="7696199" cy="404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Clr>
                <a:srgbClr val="95B526"/>
              </a:buClr>
              <a:defRPr/>
            </a:pPr>
            <a:r>
              <a:rPr lang="en-US" sz="3200" dirty="0" smtClean="0">
                <a:solidFill>
                  <a:srgbClr val="173C8B"/>
                </a:solidFill>
              </a:rPr>
              <a:t>Action </a:t>
            </a:r>
            <a:r>
              <a:rPr lang="en-US" sz="3200" dirty="0">
                <a:solidFill>
                  <a:srgbClr val="173C8B"/>
                </a:solidFill>
              </a:rPr>
              <a:t>for Healthy Kids® </a:t>
            </a:r>
            <a:r>
              <a:rPr lang="en-US" sz="3200" dirty="0" smtClean="0">
                <a:solidFill>
                  <a:srgbClr val="173C8B"/>
                </a:solidFill>
              </a:rPr>
              <a:t>(AFHK) fights </a:t>
            </a:r>
            <a:r>
              <a:rPr lang="en-US" sz="3200" dirty="0">
                <a:solidFill>
                  <a:srgbClr val="173C8B"/>
                </a:solidFill>
              </a:rPr>
              <a:t>childhood obesity, undernourishment and physical inactivity by helping schools become healthier places so kids can live healthier lives. </a:t>
            </a:r>
            <a:endParaRPr lang="en-US" sz="3200" dirty="0" smtClean="0">
              <a:solidFill>
                <a:srgbClr val="173C8B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95B526"/>
              </a:buClr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73C8B"/>
              </a:solidFill>
              <a:effectLst/>
              <a:uLnTx/>
              <a:uFillTx/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95B526"/>
              </a:buClr>
              <a:defRPr/>
            </a:pPr>
            <a:r>
              <a:rPr lang="en-US" sz="3200" b="1" noProof="0" dirty="0" smtClean="0">
                <a:solidFill>
                  <a:srgbClr val="173C8B"/>
                </a:solidFill>
                <a:ea typeface="ＭＳ Ｐゴシック" charset="0"/>
                <a:cs typeface="ＭＳ Ｐゴシック" charset="0"/>
              </a:rPr>
              <a:t>Focus is on school breakfast participation and increased physical activity opportunities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173C8B"/>
              </a:solidFill>
              <a:effectLst/>
              <a:uLnTx/>
              <a:uFillTx/>
              <a:ea typeface="ＭＳ Ｐゴシック" charset="0"/>
              <a:cs typeface="ＭＳ Ｐゴシック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5B526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173C8B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1867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HEPA Related Policies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6"/>
            <a:ext cx="8077200" cy="4525963"/>
          </a:xfrm>
        </p:spPr>
        <p:txBody>
          <a:bodyPr/>
          <a:lstStyle/>
          <a:p>
            <a:r>
              <a:rPr lang="en-US" dirty="0" smtClean="0"/>
              <a:t>Federal Level</a:t>
            </a:r>
          </a:p>
          <a:p>
            <a:pPr lvl="1"/>
            <a:r>
              <a:rPr lang="en-US" dirty="0" smtClean="0">
                <a:solidFill>
                  <a:srgbClr val="0D4981"/>
                </a:solidFill>
              </a:rPr>
              <a:t>School day is defined as midnight through 30 minutes after the last bell rings</a:t>
            </a:r>
          </a:p>
          <a:p>
            <a:r>
              <a:rPr lang="en-US" dirty="0">
                <a:solidFill>
                  <a:srgbClr val="0D4981"/>
                </a:solidFill>
              </a:rPr>
              <a:t>State Level</a:t>
            </a:r>
          </a:p>
          <a:p>
            <a:pPr lvl="1"/>
            <a:r>
              <a:rPr lang="en-US" dirty="0">
                <a:solidFill>
                  <a:srgbClr val="0D4981"/>
                </a:solidFill>
              </a:rPr>
              <a:t>Healthy School Team requirement</a:t>
            </a:r>
          </a:p>
          <a:p>
            <a:pPr lvl="1"/>
            <a:r>
              <a:rPr lang="en-US" dirty="0">
                <a:solidFill>
                  <a:srgbClr val="0D4981"/>
                </a:solidFill>
              </a:rPr>
              <a:t>Healthy fundraising requirement and </a:t>
            </a:r>
            <a:r>
              <a:rPr lang="en-US" dirty="0" smtClean="0">
                <a:solidFill>
                  <a:srgbClr val="0D4981"/>
                </a:solidFill>
              </a:rPr>
              <a:t>exemptions</a:t>
            </a:r>
          </a:p>
          <a:p>
            <a:r>
              <a:rPr lang="en-US" dirty="0" smtClean="0">
                <a:solidFill>
                  <a:srgbClr val="0D4981"/>
                </a:solidFill>
              </a:rPr>
              <a:t>Local Level</a:t>
            </a:r>
          </a:p>
          <a:p>
            <a:pPr lvl="1"/>
            <a:r>
              <a:rPr lang="en-US" dirty="0" smtClean="0">
                <a:solidFill>
                  <a:srgbClr val="0D4981"/>
                </a:solidFill>
              </a:rPr>
              <a:t>District wellness policy</a:t>
            </a:r>
          </a:p>
          <a:p>
            <a:pPr lvl="1"/>
            <a:r>
              <a:rPr lang="en-US" b="1" i="1" dirty="0" smtClean="0">
                <a:solidFill>
                  <a:srgbClr val="0D4981"/>
                </a:solidFill>
              </a:rPr>
              <a:t>FL Healthy District Self Assessment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3170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8960" t="10417" r="18960" b="10417"/>
          <a:stretch/>
        </p:blipFill>
        <p:spPr>
          <a:xfrm>
            <a:off x="-141091" y="-7496"/>
            <a:ext cx="9437491" cy="676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130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Resources</a:t>
            </a:r>
            <a:endParaRPr lang="en-US" sz="4000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762000" y="1752600"/>
            <a:ext cx="7924800" cy="4525963"/>
          </a:xfrm>
        </p:spPr>
        <p:txBody>
          <a:bodyPr/>
          <a:lstStyle/>
          <a:p>
            <a:r>
              <a:rPr lang="en-US" sz="3200" b="1" dirty="0" smtClean="0"/>
              <a:t>School Grants:  Breakfast and Physical Activity</a:t>
            </a:r>
          </a:p>
          <a:p>
            <a:r>
              <a:rPr lang="en-US" sz="3200" dirty="0" smtClean="0"/>
              <a:t>Volunteer Database</a:t>
            </a:r>
          </a:p>
          <a:p>
            <a:r>
              <a:rPr lang="en-US" sz="3200" dirty="0" smtClean="0"/>
              <a:t>Learning Connection</a:t>
            </a:r>
          </a:p>
          <a:p>
            <a:r>
              <a:rPr lang="en-US" sz="3200" dirty="0" smtClean="0"/>
              <a:t>Training</a:t>
            </a:r>
          </a:p>
          <a:p>
            <a:r>
              <a:rPr lang="en-US" sz="3200" dirty="0" smtClean="0"/>
              <a:t>Recognition / Certification</a:t>
            </a:r>
          </a:p>
          <a:p>
            <a:r>
              <a:rPr lang="en-US" sz="3200" dirty="0" smtClean="0"/>
              <a:t>Every Kid Healthy Week</a:t>
            </a:r>
          </a:p>
          <a:p>
            <a:r>
              <a:rPr lang="en-US" sz="3200" dirty="0" smtClean="0"/>
              <a:t>Printed Materials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14368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TS_Template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6763</TotalTime>
  <Words>152</Words>
  <Application>Microsoft Macintosh PowerPoint</Application>
  <PresentationFormat>On-screen Show (4:3)</PresentationFormat>
  <Paragraphs>35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LTS_TemplateV2</vt:lpstr>
      <vt:lpstr>PowerPoint Presentation</vt:lpstr>
      <vt:lpstr>Who Are We?</vt:lpstr>
      <vt:lpstr>HEPA Related Policies</vt:lpstr>
      <vt:lpstr>Resources</vt:lpstr>
      <vt:lpstr>Resources</vt:lpstr>
    </vt:vector>
  </TitlesOfParts>
  <Company>Dairy Management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Muller</dc:creator>
  <cp:lastModifiedBy>Mac User</cp:lastModifiedBy>
  <cp:revision>385</cp:revision>
  <dcterms:created xsi:type="dcterms:W3CDTF">2012-01-31T02:54:51Z</dcterms:created>
  <dcterms:modified xsi:type="dcterms:W3CDTF">2015-08-28T20:12:53Z</dcterms:modified>
</cp:coreProperties>
</file>