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9" r:id="rId2"/>
    <p:sldMasterId id="2147484039" r:id="rId3"/>
    <p:sldMasterId id="2147484056" r:id="rId4"/>
    <p:sldMasterId id="2147484073" r:id="rId5"/>
    <p:sldMasterId id="2147484090" r:id="rId6"/>
    <p:sldMasterId id="2147484107" r:id="rId7"/>
  </p:sldMasterIdLst>
  <p:notesMasterIdLst>
    <p:notesMasterId r:id="rId27"/>
  </p:notesMasterIdLst>
  <p:handoutMasterIdLst>
    <p:handoutMasterId r:id="rId28"/>
  </p:handoutMasterIdLst>
  <p:sldIdLst>
    <p:sldId id="539" r:id="rId8"/>
    <p:sldId id="441" r:id="rId9"/>
    <p:sldId id="460" r:id="rId10"/>
    <p:sldId id="579" r:id="rId11"/>
    <p:sldId id="575" r:id="rId12"/>
    <p:sldId id="546" r:id="rId13"/>
    <p:sldId id="570" r:id="rId14"/>
    <p:sldId id="571" r:id="rId15"/>
    <p:sldId id="572" r:id="rId16"/>
    <p:sldId id="577" r:id="rId17"/>
    <p:sldId id="560" r:id="rId18"/>
    <p:sldId id="554" r:id="rId19"/>
    <p:sldId id="583" r:id="rId20"/>
    <p:sldId id="578" r:id="rId21"/>
    <p:sldId id="582" r:id="rId22"/>
    <p:sldId id="584" r:id="rId23"/>
    <p:sldId id="580" r:id="rId24"/>
    <p:sldId id="581" r:id="rId25"/>
    <p:sldId id="540" r:id="rId2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84211" autoAdjust="0"/>
  </p:normalViewPr>
  <p:slideViewPr>
    <p:cSldViewPr>
      <p:cViewPr varScale="1">
        <p:scale>
          <a:sx n="71" d="100"/>
          <a:sy n="71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56" d="100"/>
          <a:sy n="56" d="100"/>
        </p:scale>
        <p:origin x="2838" y="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DAF50-F051-4954-B4C7-041ADCC712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E3E5-08E0-43F5-8E51-5E1949509B92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We do: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632F6D-C21E-456D-8A31-B1DEF45EEE04}" type="parTrans" cxnId="{E375BFEF-453E-4EDE-895F-0C5D74E4528F}">
      <dgm:prSet/>
      <dgm:spPr/>
      <dgm:t>
        <a:bodyPr/>
        <a:lstStyle/>
        <a:p>
          <a:endParaRPr lang="en-US"/>
        </a:p>
      </dgm:t>
    </dgm:pt>
    <dgm:pt modelId="{E475EA46-4BFD-4F8B-B3B9-FCDCD3A3E22F}" type="sibTrans" cxnId="{E375BFEF-453E-4EDE-895F-0C5D74E4528F}">
      <dgm:prSet/>
      <dgm:spPr/>
      <dgm:t>
        <a:bodyPr/>
        <a:lstStyle/>
        <a:p>
          <a:endParaRPr lang="en-US"/>
        </a:p>
      </dgm:t>
    </dgm:pt>
    <dgm:pt modelId="{735F2D03-C9AA-4D2A-B6FC-E9CC938EAC43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legal research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F81CA-CB98-4E9A-8829-0AF1EB69B021}" type="parTrans" cxnId="{BF36638A-AAAA-4B64-93D8-52FBB22C7128}">
      <dgm:prSet/>
      <dgm:spPr/>
      <dgm:t>
        <a:bodyPr/>
        <a:lstStyle/>
        <a:p>
          <a:endParaRPr lang="en-US"/>
        </a:p>
      </dgm:t>
    </dgm:pt>
    <dgm:pt modelId="{587C8EEB-F8CB-4C15-8C6F-7A2C7DAC8186}" type="sibTrans" cxnId="{BF36638A-AAAA-4B64-93D8-52FBB22C7128}">
      <dgm:prSet/>
      <dgm:spPr/>
      <dgm:t>
        <a:bodyPr/>
        <a:lstStyle/>
        <a:p>
          <a:endParaRPr lang="en-US"/>
        </a:p>
      </dgm:t>
    </dgm:pt>
    <dgm:pt modelId="{CABCE0F6-4D2C-438A-8A78-3FCA70680E2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  We don’t: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6FDE7-2211-497B-9D99-5EC4FF788745}" type="parTrans" cxnId="{C9D7754B-550C-4F37-B254-C03AA7C8443A}">
      <dgm:prSet/>
      <dgm:spPr/>
      <dgm:t>
        <a:bodyPr/>
        <a:lstStyle/>
        <a:p>
          <a:endParaRPr lang="en-US"/>
        </a:p>
      </dgm:t>
    </dgm:pt>
    <dgm:pt modelId="{6F1B4C72-494F-4DC1-9E48-DAEDA47E6F1B}" type="sibTrans" cxnId="{C9D7754B-550C-4F37-B254-C03AA7C8443A}">
      <dgm:prSet/>
      <dgm:spPr/>
      <dgm:t>
        <a:bodyPr/>
        <a:lstStyle/>
        <a:p>
          <a:endParaRPr lang="en-US"/>
        </a:p>
      </dgm:t>
    </dgm:pt>
    <dgm:pt modelId="{7E957DA4-B185-4437-841C-04A357448B6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direct representation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D6F2E-335F-43D8-8C76-644DBF5DFF50}" type="parTrans" cxnId="{E70C6450-F7C0-4BBB-883C-F0261700D7D9}">
      <dgm:prSet/>
      <dgm:spPr/>
      <dgm:t>
        <a:bodyPr/>
        <a:lstStyle/>
        <a:p>
          <a:endParaRPr lang="en-US"/>
        </a:p>
      </dgm:t>
    </dgm:pt>
    <dgm:pt modelId="{E6FA015F-F7EC-4EB8-A7BE-CA066824370F}" type="sibTrans" cxnId="{E70C6450-F7C0-4BBB-883C-F0261700D7D9}">
      <dgm:prSet/>
      <dgm:spPr/>
      <dgm:t>
        <a:bodyPr/>
        <a:lstStyle/>
        <a:p>
          <a:endParaRPr lang="en-US"/>
        </a:p>
      </dgm:t>
    </dgm:pt>
    <dgm:pt modelId="{4BEA7BC2-C4B7-46BF-AABC-ED2AC06DA98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policy development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59242-2113-4A07-9BCC-FA46D82333B3}" type="parTrans" cxnId="{291D0AB0-0219-43E6-8D1D-68BC154158F1}">
      <dgm:prSet/>
      <dgm:spPr/>
      <dgm:t>
        <a:bodyPr/>
        <a:lstStyle/>
        <a:p>
          <a:endParaRPr lang="en-US"/>
        </a:p>
      </dgm:t>
    </dgm:pt>
    <dgm:pt modelId="{47D39343-08BD-4DB8-A96D-AA41F89FC34E}" type="sibTrans" cxnId="{291D0AB0-0219-43E6-8D1D-68BC154158F1}">
      <dgm:prSet/>
      <dgm:spPr/>
      <dgm:t>
        <a:bodyPr/>
        <a:lstStyle/>
        <a:p>
          <a:endParaRPr lang="en-US"/>
        </a:p>
      </dgm:t>
    </dgm:pt>
    <dgm:pt modelId="{C030BCA5-167D-4502-BEFB-648CE9286733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publications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2FAF3-3309-4607-AC59-D55FDD1C19FF}" type="parTrans" cxnId="{2C0C8852-D406-4762-9300-5F848E427AE9}">
      <dgm:prSet/>
      <dgm:spPr/>
      <dgm:t>
        <a:bodyPr/>
        <a:lstStyle/>
        <a:p>
          <a:endParaRPr lang="en-US"/>
        </a:p>
      </dgm:t>
    </dgm:pt>
    <dgm:pt modelId="{BD6E3BCB-9CD1-4979-A94E-0BCF72EFC901}" type="sibTrans" cxnId="{2C0C8852-D406-4762-9300-5F848E427AE9}">
      <dgm:prSet/>
      <dgm:spPr/>
      <dgm:t>
        <a:bodyPr/>
        <a:lstStyle/>
        <a:p>
          <a:endParaRPr lang="en-US"/>
        </a:p>
      </dgm:t>
    </dgm:pt>
    <dgm:pt modelId="{24A0A057-2394-41A7-883E-E5D1701AA532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trainings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5AF0F-44DF-481C-93FD-1922A6204E39}" type="parTrans" cxnId="{1220EE2B-BF9E-43D8-9BC2-533446AABC6D}">
      <dgm:prSet/>
      <dgm:spPr/>
      <dgm:t>
        <a:bodyPr/>
        <a:lstStyle/>
        <a:p>
          <a:endParaRPr lang="en-US"/>
        </a:p>
      </dgm:t>
    </dgm:pt>
    <dgm:pt modelId="{F26848AF-BA31-472D-8CF3-BC1D30BF2229}" type="sibTrans" cxnId="{1220EE2B-BF9E-43D8-9BC2-533446AABC6D}">
      <dgm:prSet/>
      <dgm:spPr/>
      <dgm:t>
        <a:bodyPr/>
        <a:lstStyle/>
        <a:p>
          <a:endParaRPr lang="en-US"/>
        </a:p>
      </dgm:t>
    </dgm:pt>
    <dgm:pt modelId="{1FD662D2-EAC5-4324-A816-18E2C9273ED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lobbying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86D5B-DD2F-4CD5-9A1D-C8A508C5D15B}" type="parTrans" cxnId="{719AB149-9393-40AB-B1E3-7D5244B58502}">
      <dgm:prSet/>
      <dgm:spPr/>
      <dgm:t>
        <a:bodyPr/>
        <a:lstStyle/>
        <a:p>
          <a:endParaRPr lang="en-US"/>
        </a:p>
      </dgm:t>
    </dgm:pt>
    <dgm:pt modelId="{E97355DC-2336-41B4-9713-D0A15F21833F}" type="sibTrans" cxnId="{719AB149-9393-40AB-B1E3-7D5244B58502}">
      <dgm:prSet/>
      <dgm:spPr/>
      <dgm:t>
        <a:bodyPr/>
        <a:lstStyle/>
        <a:p>
          <a:endParaRPr lang="en-US"/>
        </a:p>
      </dgm:t>
    </dgm:pt>
    <dgm:pt modelId="{8F152FB4-5608-43F2-A985-62EF552822A5}" type="pres">
      <dgm:prSet presAssocID="{19CDAF50-F051-4954-B4C7-041ADCC712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EAE8C5-55A0-4B05-8461-187D2269CF9A}" type="pres">
      <dgm:prSet presAssocID="{C4F4E3E5-08E0-43F5-8E51-5E1949509B92}" presName="composite" presStyleCnt="0"/>
      <dgm:spPr/>
    </dgm:pt>
    <dgm:pt modelId="{39DEF31E-DEDB-479C-8DFB-C5E7E1FD91CA}" type="pres">
      <dgm:prSet presAssocID="{C4F4E3E5-08E0-43F5-8E51-5E1949509B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413B9-8F93-4324-B654-8E95BFECB138}" type="pres">
      <dgm:prSet presAssocID="{C4F4E3E5-08E0-43F5-8E51-5E1949509B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21E76-855A-4C38-A407-FD5843CB42C4}" type="pres">
      <dgm:prSet presAssocID="{E475EA46-4BFD-4F8B-B3B9-FCDCD3A3E22F}" presName="space" presStyleCnt="0"/>
      <dgm:spPr/>
    </dgm:pt>
    <dgm:pt modelId="{89AE83C5-DE53-47CE-8C8B-2AE98AC69435}" type="pres">
      <dgm:prSet presAssocID="{CABCE0F6-4D2C-438A-8A78-3FCA70680E2A}" presName="composite" presStyleCnt="0"/>
      <dgm:spPr/>
    </dgm:pt>
    <dgm:pt modelId="{601CCC2A-3354-44EF-984A-1C9A26FF3732}" type="pres">
      <dgm:prSet presAssocID="{CABCE0F6-4D2C-438A-8A78-3FCA70680E2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343A9-2CA3-4953-AE41-B5D6F3DEE520}" type="pres">
      <dgm:prSet presAssocID="{CABCE0F6-4D2C-438A-8A78-3FCA70680E2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6638A-AAAA-4B64-93D8-52FBB22C7128}" srcId="{C4F4E3E5-08E0-43F5-8E51-5E1949509B92}" destId="{735F2D03-C9AA-4D2A-B6FC-E9CC938EAC43}" srcOrd="0" destOrd="0" parTransId="{6EDF81CA-CB98-4E9A-8829-0AF1EB69B021}" sibTransId="{587C8EEB-F8CB-4C15-8C6F-7A2C7DAC8186}"/>
    <dgm:cxn modelId="{4FC4CB04-74C2-47A5-AAA3-193A8874932D}" type="presOf" srcId="{735F2D03-C9AA-4D2A-B6FC-E9CC938EAC43}" destId="{5FE413B9-8F93-4324-B654-8E95BFECB138}" srcOrd="0" destOrd="0" presId="urn:microsoft.com/office/officeart/2005/8/layout/hList1"/>
    <dgm:cxn modelId="{99B6A261-1F2F-4A81-9034-EF617593F0F5}" type="presOf" srcId="{C030BCA5-167D-4502-BEFB-648CE9286733}" destId="{5FE413B9-8F93-4324-B654-8E95BFECB138}" srcOrd="0" destOrd="2" presId="urn:microsoft.com/office/officeart/2005/8/layout/hList1"/>
    <dgm:cxn modelId="{8E8C3DC1-3E3A-4DC1-9761-888FE65F40E8}" type="presOf" srcId="{24A0A057-2394-41A7-883E-E5D1701AA532}" destId="{5FE413B9-8F93-4324-B654-8E95BFECB138}" srcOrd="0" destOrd="3" presId="urn:microsoft.com/office/officeart/2005/8/layout/hList1"/>
    <dgm:cxn modelId="{E375BFEF-453E-4EDE-895F-0C5D74E4528F}" srcId="{19CDAF50-F051-4954-B4C7-041ADCC7128E}" destId="{C4F4E3E5-08E0-43F5-8E51-5E1949509B92}" srcOrd="0" destOrd="0" parTransId="{76632F6D-C21E-456D-8A31-B1DEF45EEE04}" sibTransId="{E475EA46-4BFD-4F8B-B3B9-FCDCD3A3E22F}"/>
    <dgm:cxn modelId="{E70C6450-F7C0-4BBB-883C-F0261700D7D9}" srcId="{CABCE0F6-4D2C-438A-8A78-3FCA70680E2A}" destId="{7E957DA4-B185-4437-841C-04A357448B62}" srcOrd="0" destOrd="0" parTransId="{CC1D6F2E-335F-43D8-8C76-644DBF5DFF50}" sibTransId="{E6FA015F-F7EC-4EB8-A7BE-CA066824370F}"/>
    <dgm:cxn modelId="{3647E698-AB0A-40A5-A365-04208DC63C57}" type="presOf" srcId="{CABCE0F6-4D2C-438A-8A78-3FCA70680E2A}" destId="{601CCC2A-3354-44EF-984A-1C9A26FF3732}" srcOrd="0" destOrd="0" presId="urn:microsoft.com/office/officeart/2005/8/layout/hList1"/>
    <dgm:cxn modelId="{3B5C80FC-7DE2-4EE3-9423-DA6E1B2F2839}" type="presOf" srcId="{1FD662D2-EAC5-4324-A816-18E2C9273ED9}" destId="{171343A9-2CA3-4953-AE41-B5D6F3DEE520}" srcOrd="0" destOrd="1" presId="urn:microsoft.com/office/officeart/2005/8/layout/hList1"/>
    <dgm:cxn modelId="{2C0C8852-D406-4762-9300-5F848E427AE9}" srcId="{C4F4E3E5-08E0-43F5-8E51-5E1949509B92}" destId="{C030BCA5-167D-4502-BEFB-648CE9286733}" srcOrd="2" destOrd="0" parTransId="{B1B2FAF3-3309-4607-AC59-D55FDD1C19FF}" sibTransId="{BD6E3BCB-9CD1-4979-A94E-0BCF72EFC901}"/>
    <dgm:cxn modelId="{1220EE2B-BF9E-43D8-9BC2-533446AABC6D}" srcId="{C4F4E3E5-08E0-43F5-8E51-5E1949509B92}" destId="{24A0A057-2394-41A7-883E-E5D1701AA532}" srcOrd="3" destOrd="0" parTransId="{A495AF0F-44DF-481C-93FD-1922A6204E39}" sibTransId="{F26848AF-BA31-472D-8CF3-BC1D30BF2229}"/>
    <dgm:cxn modelId="{995F73C4-9627-47BD-BED7-7C44E80BBA95}" type="presOf" srcId="{C4F4E3E5-08E0-43F5-8E51-5E1949509B92}" destId="{39DEF31E-DEDB-479C-8DFB-C5E7E1FD91CA}" srcOrd="0" destOrd="0" presId="urn:microsoft.com/office/officeart/2005/8/layout/hList1"/>
    <dgm:cxn modelId="{02D43CD9-D276-4676-B7B5-F738A2F119FB}" type="presOf" srcId="{7E957DA4-B185-4437-841C-04A357448B62}" destId="{171343A9-2CA3-4953-AE41-B5D6F3DEE520}" srcOrd="0" destOrd="0" presId="urn:microsoft.com/office/officeart/2005/8/layout/hList1"/>
    <dgm:cxn modelId="{92C3C0EF-2022-490D-86DD-91EBC89D2777}" type="presOf" srcId="{19CDAF50-F051-4954-B4C7-041ADCC7128E}" destId="{8F152FB4-5608-43F2-A985-62EF552822A5}" srcOrd="0" destOrd="0" presId="urn:microsoft.com/office/officeart/2005/8/layout/hList1"/>
    <dgm:cxn modelId="{9F3CA130-E1AC-4725-80C7-133C380D778A}" type="presOf" srcId="{4BEA7BC2-C4B7-46BF-AABC-ED2AC06DA981}" destId="{5FE413B9-8F93-4324-B654-8E95BFECB138}" srcOrd="0" destOrd="1" presId="urn:microsoft.com/office/officeart/2005/8/layout/hList1"/>
    <dgm:cxn modelId="{291D0AB0-0219-43E6-8D1D-68BC154158F1}" srcId="{C4F4E3E5-08E0-43F5-8E51-5E1949509B92}" destId="{4BEA7BC2-C4B7-46BF-AABC-ED2AC06DA981}" srcOrd="1" destOrd="0" parTransId="{13E59242-2113-4A07-9BCC-FA46D82333B3}" sibTransId="{47D39343-08BD-4DB8-A96D-AA41F89FC34E}"/>
    <dgm:cxn modelId="{719AB149-9393-40AB-B1E3-7D5244B58502}" srcId="{CABCE0F6-4D2C-438A-8A78-3FCA70680E2A}" destId="{1FD662D2-EAC5-4324-A816-18E2C9273ED9}" srcOrd="1" destOrd="0" parTransId="{A9786D5B-DD2F-4CD5-9A1D-C8A508C5D15B}" sibTransId="{E97355DC-2336-41B4-9713-D0A15F21833F}"/>
    <dgm:cxn modelId="{C9D7754B-550C-4F37-B254-C03AA7C8443A}" srcId="{19CDAF50-F051-4954-B4C7-041ADCC7128E}" destId="{CABCE0F6-4D2C-438A-8A78-3FCA70680E2A}" srcOrd="1" destOrd="0" parTransId="{CC36FDE7-2211-497B-9D99-5EC4FF788745}" sibTransId="{6F1B4C72-494F-4DC1-9E48-DAEDA47E6F1B}"/>
    <dgm:cxn modelId="{FBFCCD13-813E-4C72-8E65-BC53439215F9}" type="presParOf" srcId="{8F152FB4-5608-43F2-A985-62EF552822A5}" destId="{74EAE8C5-55A0-4B05-8461-187D2269CF9A}" srcOrd="0" destOrd="0" presId="urn:microsoft.com/office/officeart/2005/8/layout/hList1"/>
    <dgm:cxn modelId="{A5ED7D8C-0D3A-4590-8D2C-E0447D1B1131}" type="presParOf" srcId="{74EAE8C5-55A0-4B05-8461-187D2269CF9A}" destId="{39DEF31E-DEDB-479C-8DFB-C5E7E1FD91CA}" srcOrd="0" destOrd="0" presId="urn:microsoft.com/office/officeart/2005/8/layout/hList1"/>
    <dgm:cxn modelId="{73B6C50A-EA6B-485F-AAE4-E62D712517B2}" type="presParOf" srcId="{74EAE8C5-55A0-4B05-8461-187D2269CF9A}" destId="{5FE413B9-8F93-4324-B654-8E95BFECB138}" srcOrd="1" destOrd="0" presId="urn:microsoft.com/office/officeart/2005/8/layout/hList1"/>
    <dgm:cxn modelId="{B68CAA3E-87B6-4B7B-BCFE-3946BFCFC238}" type="presParOf" srcId="{8F152FB4-5608-43F2-A985-62EF552822A5}" destId="{6F821E76-855A-4C38-A407-FD5843CB42C4}" srcOrd="1" destOrd="0" presId="urn:microsoft.com/office/officeart/2005/8/layout/hList1"/>
    <dgm:cxn modelId="{50E77C68-92B3-44A7-BE04-E12A04E39428}" type="presParOf" srcId="{8F152FB4-5608-43F2-A985-62EF552822A5}" destId="{89AE83C5-DE53-47CE-8C8B-2AE98AC69435}" srcOrd="2" destOrd="0" presId="urn:microsoft.com/office/officeart/2005/8/layout/hList1"/>
    <dgm:cxn modelId="{399728AE-E313-49FF-A999-B191EF1E64B3}" type="presParOf" srcId="{89AE83C5-DE53-47CE-8C8B-2AE98AC69435}" destId="{601CCC2A-3354-44EF-984A-1C9A26FF3732}" srcOrd="0" destOrd="0" presId="urn:microsoft.com/office/officeart/2005/8/layout/hList1"/>
    <dgm:cxn modelId="{E04FA9D1-8361-4209-9A11-02DDD8C61CB9}" type="presParOf" srcId="{89AE83C5-DE53-47CE-8C8B-2AE98AC69435}" destId="{171343A9-2CA3-4953-AE41-B5D6F3DEE520}" srcOrd="1" destOrd="0" presId="urn:microsoft.com/office/officeart/2005/8/layout/hList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EF31E-DEDB-479C-8DFB-C5E7E1FD91CA}">
      <dsp:nvSpPr>
        <dsp:cNvPr id="0" name=""/>
        <dsp:cNvSpPr/>
      </dsp:nvSpPr>
      <dsp:spPr>
        <a:xfrm>
          <a:off x="40" y="170085"/>
          <a:ext cx="3845569" cy="1094400"/>
        </a:xfrm>
        <a:prstGeom prst="rect">
          <a:avLst/>
        </a:prstGeom>
        <a:solidFill>
          <a:schemeClr val="accent4"/>
        </a:solidFill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We do: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" y="170085"/>
        <a:ext cx="3845569" cy="1094400"/>
      </dsp:txXfrm>
    </dsp:sp>
    <dsp:sp modelId="{5FE413B9-8F93-4324-B654-8E95BFECB138}">
      <dsp:nvSpPr>
        <dsp:cNvPr id="0" name=""/>
        <dsp:cNvSpPr/>
      </dsp:nvSpPr>
      <dsp:spPr>
        <a:xfrm>
          <a:off x="40" y="1264485"/>
          <a:ext cx="3845569" cy="344222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legal research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policy development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publications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trainings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" y="1264485"/>
        <a:ext cx="3845569" cy="3442229"/>
      </dsp:txXfrm>
    </dsp:sp>
    <dsp:sp modelId="{601CCC2A-3354-44EF-984A-1C9A26FF3732}">
      <dsp:nvSpPr>
        <dsp:cNvPr id="0" name=""/>
        <dsp:cNvSpPr/>
      </dsp:nvSpPr>
      <dsp:spPr>
        <a:xfrm>
          <a:off x="4383989" y="170085"/>
          <a:ext cx="3845569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We don’t: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3989" y="170085"/>
        <a:ext cx="3845569" cy="1094400"/>
      </dsp:txXfrm>
    </dsp:sp>
    <dsp:sp modelId="{171343A9-2CA3-4953-AE41-B5D6F3DEE520}">
      <dsp:nvSpPr>
        <dsp:cNvPr id="0" name=""/>
        <dsp:cNvSpPr/>
      </dsp:nvSpPr>
      <dsp:spPr>
        <a:xfrm>
          <a:off x="4383989" y="1264485"/>
          <a:ext cx="3845569" cy="34422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direct representation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lobbying</a:t>
          </a:r>
          <a:endParaRPr lang="en-US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3989" y="1264485"/>
        <a:ext cx="3845569" cy="3442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D59674C-8D81-40DD-94EA-AB065DD74318}" type="datetimeFigureOut">
              <a:rPr lang="en-US" smtClean="0"/>
              <a:pPr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8F89E91-A5EE-4C33-98C5-D09AE01BD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66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1C512A38-B396-437C-BBCA-AC1A92A50B43}" type="datetimeFigureOut">
              <a:rPr lang="en-US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8DCE4DCD-65B5-440B-9832-27767F4FB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88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885EE-D14E-42F8-9B84-F45478CDE80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BB0F3F-DFEB-4CFC-8DC4-27A2E88C8359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198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52971-3F5A-408F-BA8A-D37FFEC87F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Verdana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1431" indent="-289011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56047" indent="-231209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18466" indent="-231209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80884" indent="-231209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43303" indent="-2312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05722" indent="-2312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68140" indent="-2312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30560" indent="-2312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4CA6BD5-4780-4D07-840F-A5C7AF6F2D5D}" type="slidenum">
              <a:rPr lang="en-US" altLang="en-US" sz="1200">
                <a:solidFill>
                  <a:prstClr val="black"/>
                </a:solidFill>
              </a:rPr>
              <a:pPr/>
              <a:t>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9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E4DCD-65B5-440B-9832-27767F4FB5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1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project was originally funded by Healthy Eating Research grant #69299 from the Robert Wood Johnson Foundation.</a:t>
            </a:r>
            <a:r>
              <a:rPr lang="en-US" sz="1200" i="1" dirty="0" smtClean="0"/>
              <a:t> </a:t>
            </a:r>
            <a:r>
              <a:rPr lang="en-US" sz="1200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E4DCD-65B5-440B-9832-27767F4FB5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CE4DCD-65B5-440B-9832-27767F4FB5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43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6D684-6F21-45A3-A280-8FBB03F1A4C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6B871-219C-4A03-9EB7-954643F8FD61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A80CB-6CF2-41CC-B25A-46FBD3418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8DA2-D94D-413D-9E7E-9258E3AD1F0C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FC32B-6A9F-4E4D-BFAD-A66B9B66F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02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71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AA93-6398-4223-978C-9263E943E15D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C256-7F5E-4266-A2C7-C82CBDA70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BB21-D69A-4565-B4FA-A4E2E6321C96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5A58-9971-4D5A-AF09-E99320DCB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17E8-185F-4EEE-B252-F5CAC109D4AC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6874-477F-46E1-9274-C07DC157A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8911-B108-4640-830E-213A47414643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CA57-A9C9-4970-AB16-FB2E84CA0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0C67-A2F5-47D4-AA86-0749DB66A53B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54CB-1BB5-4392-A378-64CF77799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466A-749D-477F-9EF6-B22529E26AB6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086F-2F0C-43D0-B2CC-3187252FD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3393-4F0D-4A1A-AC57-949889877FE4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631D-42CD-4325-A6EA-7863BC80C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9795-0BA0-4E79-A596-8B87343AE41F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7D24-7711-47E1-85D0-F0C90A5A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C11F-F992-4E69-8FA8-41999DB797E6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15F1-BA8D-49B6-A585-C9FA9C436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DB87-205B-4465-AD44-B6AA54449F6A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03A2-68EB-4920-B8C2-F57971053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C492-ED7E-4A0D-BE72-A3875C077078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8C6D-8137-4465-8B25-E16F36D08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6180-13D8-411F-BC76-6FD41F8BF53B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E8E67-A02D-4BE2-B8D5-F7A107B72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D997-9D80-477B-9C54-9FA83AC888F9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F6D6-9B81-4E6F-A641-C624A73E2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82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885559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|HEPA Practices &amp; Policies| © 2015 YMCA of the USA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30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68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4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808927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05594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FAE9D0-B61B-4414-9F84-81BE0A6C7DC7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F0A3-0A4E-47DD-BA24-C643AA583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72208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89998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19555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145778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985420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42958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8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76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3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1CDB-C5A9-4768-B9D3-4A1310848FDD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027-5153-4E9E-9EF1-E41901353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446914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|HEPA Practices &amp; Policies| © 2015 YMCA of the USA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9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64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48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922805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014074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238974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419538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943587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64841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8948F-7259-422E-8C25-35C66817E884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F331-2868-43DB-91E3-DA31543CE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160325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295479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7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43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3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0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5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5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7168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82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DC98-C39B-4B2F-B5B3-A6C3AE633121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4534-BE9A-44A0-91A8-CCDD861FD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216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5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35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78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33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29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40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47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43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5DE9-DAE7-401D-9811-289707128FDB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C9DB-C6F7-4897-86CF-0129A4C6A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8831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62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64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79424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|HEPA Practices &amp; Policies| © 2015 YMCA of the USA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14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101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3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13004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894506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177921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432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B464A-C553-478E-B80E-95B5B26B8097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DB5A-CB5E-4490-9577-1CF73A983C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689540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7579176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277022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464847"/>
                </a:solidFill>
              </a:rPr>
              <a:t>|HEPA Practices &amp; Policies| © 2015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8619559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082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88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8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3" y="1069848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48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3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July 13, 2015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6" y="1068831"/>
            <a:ext cx="1692161" cy="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4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4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345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4601-BFDA-4D65-BD13-AA8E09384DB1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0F50-6401-40AC-A849-0F3B3B50E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749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66344"/>
            <a:ext cx="1376087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5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02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8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34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89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40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846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7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>
                <a:solidFill>
                  <a:srgbClr val="464847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4648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8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86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02.xml"/><Relationship Id="rId17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8BCC349-AB4F-4CF2-8561-0EF7C68066E8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0C95B5A-57FF-4757-A8A4-C1BAE4698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17" r:id="rId2"/>
    <p:sldLayoutId id="2147484036" r:id="rId3"/>
    <p:sldLayoutId id="2147484018" r:id="rId4"/>
    <p:sldLayoutId id="2147484037" r:id="rId5"/>
    <p:sldLayoutId id="2147484019" r:id="rId6"/>
    <p:sldLayoutId id="2147484020" r:id="rId7"/>
    <p:sldLayoutId id="2147484038" r:id="rId8"/>
    <p:sldLayoutId id="2147484021" r:id="rId9"/>
    <p:sldLayoutId id="2147484022" r:id="rId10"/>
    <p:sldLayoutId id="214748402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B1EBE8-C64A-44B2-943E-5C8302B4B0BB}" type="datetime1">
              <a:rPr lang="en-US" smtClean="0"/>
              <a:pPr>
                <a:defRPr/>
              </a:pPr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F7F201-1A47-4A9A-B8F6-ADD904FB6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 eaLnBrk="0" hangingPunct="0">
              <a:defRPr/>
            </a:pPr>
            <a:fld id="{00698937-BEDD-4EFF-AC3E-111CFE5685E0}" type="slidenum">
              <a:rPr lang="en-US" smtClean="0">
                <a:solidFill>
                  <a:srgbClr val="464847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464847"/>
                </a:solidFill>
                <a:latin typeface="Verdana" pitchFamily="80" charset="0"/>
                <a:ea typeface="ＭＳ Ｐゴシック" pitchFamily="80" charset="-128"/>
              </a:rPr>
              <a:t>|HEPA Practices &amp; Policies| © 2015 YMCA of the USA</a:t>
            </a:r>
            <a:endParaRPr lang="en-US" dirty="0">
              <a:solidFill>
                <a:srgbClr val="464847"/>
              </a:solidFill>
              <a:latin typeface="Verdana" pitchFamily="80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 eaLnBrk="0" hangingPunct="0">
              <a:defRPr/>
            </a:pPr>
            <a:fld id="{00698937-BEDD-4EFF-AC3E-111CFE5685E0}" type="slidenum">
              <a:rPr lang="en-US" smtClean="0">
                <a:solidFill>
                  <a:srgbClr val="464847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464847"/>
                </a:solidFill>
                <a:latin typeface="Verdana" pitchFamily="80" charset="0"/>
                <a:ea typeface="ＭＳ Ｐゴシック" pitchFamily="80" charset="-128"/>
              </a:rPr>
              <a:t>|HEPA Practices &amp; Policies| © 2015 YMCA of the USA</a:t>
            </a:r>
            <a:endParaRPr lang="en-US" dirty="0">
              <a:solidFill>
                <a:srgbClr val="464847"/>
              </a:solidFill>
              <a:latin typeface="Verdana" pitchFamily="80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 eaLnBrk="0" hangingPunct="0">
              <a:defRPr/>
            </a:pPr>
            <a:fld id="{00698937-BEDD-4EFF-AC3E-111CFE5685E0}" type="slidenum">
              <a:rPr lang="en-US" smtClean="0">
                <a:solidFill>
                  <a:srgbClr val="464847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dirty="0">
              <a:solidFill>
                <a:srgbClr val="464847"/>
              </a:solidFill>
              <a:latin typeface="Verdana" pitchFamily="80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6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 eaLnBrk="0" hangingPunct="0">
              <a:defRPr/>
            </a:pPr>
            <a:fld id="{00698937-BEDD-4EFF-AC3E-111CFE5685E0}" type="slidenum">
              <a:rPr lang="en-US" smtClean="0">
                <a:solidFill>
                  <a:srgbClr val="464847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464847"/>
                </a:solidFill>
                <a:latin typeface="Verdana" pitchFamily="80" charset="0"/>
                <a:ea typeface="ＭＳ Ｐゴシック" pitchFamily="80" charset="-128"/>
              </a:rPr>
              <a:t>|HEPA Practices &amp; Policies| © 2015 YMCA of the USA</a:t>
            </a:r>
            <a:endParaRPr lang="en-US" dirty="0">
              <a:solidFill>
                <a:srgbClr val="464847"/>
              </a:solidFill>
              <a:latin typeface="Verdana" pitchFamily="80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75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 eaLnBrk="0" hangingPunct="0">
              <a:defRPr/>
            </a:pPr>
            <a:fld id="{00698937-BEDD-4EFF-AC3E-111CFE5685E0}" type="slidenum">
              <a:rPr lang="en-US" smtClean="0">
                <a:solidFill>
                  <a:srgbClr val="464847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464847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eaLnBrk="0" hangingPunct="0"/>
            <a:endParaRPr lang="en-US" dirty="0">
              <a:solidFill>
                <a:srgbClr val="464847"/>
              </a:solidFill>
              <a:latin typeface="Verdana" pitchFamily="80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8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mp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G:\Tobacco Law Center\Public Health Law Center\Presentations\powerpoint backgrounds\pp-template-2-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0" y="3505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r>
              <a:rPr lang="en-US" sz="4000" b="1" dirty="0" smtClean="0">
                <a:latin typeface="Calibri" pitchFamily="34" charset="0"/>
              </a:rPr>
              <a:t>Promising Policy Options for Promoting Healthy Out-of-School Time in Florida</a:t>
            </a:r>
          </a:p>
          <a:p>
            <a:pPr marL="182563" indent="-182563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2563" marR="0" lvl="0" indent="-1825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 smtClean="0">
                <a:latin typeface="+mj-lt"/>
              </a:rPr>
              <a:t>Any </a:t>
            </a:r>
            <a:r>
              <a:rPr lang="en-US" i="1" dirty="0">
                <a:latin typeface="+mj-lt"/>
              </a:rPr>
              <a:t>legal information </a:t>
            </a:r>
            <a:r>
              <a:rPr lang="en-US" i="1" dirty="0" smtClean="0">
                <a:latin typeface="+mj-lt"/>
              </a:rPr>
              <a:t>provided </a:t>
            </a:r>
            <a:r>
              <a:rPr lang="en-US" i="1" dirty="0">
                <a:latin typeface="+mj-lt"/>
              </a:rPr>
              <a:t>in this </a:t>
            </a:r>
            <a:r>
              <a:rPr lang="en-US" i="1" dirty="0" smtClean="0">
                <a:latin typeface="+mj-lt"/>
              </a:rPr>
              <a:t>presentation does </a:t>
            </a:r>
            <a:r>
              <a:rPr lang="en-US" i="1" dirty="0">
                <a:latin typeface="+mj-lt"/>
              </a:rPr>
              <a:t>not constitute legal advice or legal representation.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29201"/>
            <a:ext cx="7543800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Healthy Eating Physical Activity (HEPA) ACTION SUMMIT</a:t>
            </a:r>
          </a:p>
          <a:p>
            <a:pPr marL="182563" indent="-182563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Sept. 1, 2015 </a:t>
            </a:r>
          </a:p>
          <a:p>
            <a:pPr marL="182563" indent="-182563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sz="1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Julie Ralston Aoki, Staff Attorney, Public Health Law Center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5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848600" cy="6023689"/>
          </a:xfrm>
        </p:spPr>
      </p:pic>
      <p:pic>
        <p:nvPicPr>
          <p:cNvPr id="3" name="Picture 5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7924800" y="5296972"/>
            <a:ext cx="859971" cy="113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81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HEPA Crosswalk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FL_Y HEPA crosswalk (Feb. 26, 2015) - Microsoft Word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24549" r="15695" b="6529"/>
          <a:stretch/>
        </p:blipFill>
        <p:spPr>
          <a:xfrm>
            <a:off x="152400" y="1329065"/>
            <a:ext cx="8653088" cy="5528935"/>
          </a:xfrm>
        </p:spPr>
      </p:pic>
      <p:pic>
        <p:nvPicPr>
          <p:cNvPr id="4" name="Picture 3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8272088" y="396240"/>
            <a:ext cx="533400" cy="70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2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990600"/>
            <a:ext cx="4720771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Promising HEPA policy levers for Florida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5025571" cy="4876800"/>
          </a:xfrm>
        </p:spPr>
        <p:txBody>
          <a:bodyPr/>
          <a:lstStyle/>
          <a:p>
            <a:pPr lvl="1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3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CCLC</a:t>
            </a:r>
          </a:p>
          <a:p>
            <a:pPr lvl="1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Shared use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licensing laws</a:t>
            </a: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Leveraging CACFP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Healthy out-of-school time voluntary recognition program</a:t>
            </a:r>
          </a:p>
          <a:p>
            <a:pPr lvl="1"/>
            <a:endParaRPr lang="en-US" dirty="0"/>
          </a:p>
        </p:txBody>
      </p:sp>
      <p:pic>
        <p:nvPicPr>
          <p:cNvPr id="4" name="Picture 5" descr="stonepat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400"/>
            <a:ext cx="4852635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35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.s.FL.Child.Care.Licensing.Laws.FINAL.Aug 2015.pdf - Foxit PhantomPDF Business for ASU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8" t="25201" r="27371" b="4809"/>
          <a:stretch/>
        </p:blipFill>
        <p:spPr>
          <a:xfrm>
            <a:off x="4572000" y="533400"/>
            <a:ext cx="4572000" cy="609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733246"/>
            <a:ext cx="449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standards—MyPlate (2011) or MyPyramid (2005)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Mix of indoor/outdoor activity—no time requirements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time limits for &gt;2 yrs old – no more than 2 hours/day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not for family providers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76200" y="5943600"/>
            <a:ext cx="390121" cy="68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97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40" y="348118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Florida licensing context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" y="1275356"/>
            <a:ext cx="8534399" cy="52578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Licensed school age care -- kids up to 5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Many OST providers are exempt:</a:t>
            </a:r>
          </a:p>
          <a:p>
            <a:pPr marL="579438" indent="-290513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located on school sites</a:t>
            </a:r>
          </a:p>
          <a:p>
            <a:pPr marL="579438" indent="-290513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that provide strictly instructional/academic services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9438" indent="-290513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serving  kids in grade 6 and up exclusively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9438" indent="-290513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that:</a:t>
            </a:r>
          </a:p>
          <a:p>
            <a:pPr marL="854075" lvl="1" indent="-290513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 for less than 4 hours/day (although can go longer on in-service days, etc.)</a:t>
            </a:r>
          </a:p>
          <a:p>
            <a:pPr marL="854075" lvl="1" indent="-290513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provide transportation</a:t>
            </a:r>
          </a:p>
          <a:p>
            <a:pPr marL="854075" lvl="1" indent="-290513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Allow kids to come and go without adult supervision</a:t>
            </a:r>
          </a:p>
          <a:p>
            <a:pPr marL="854075" lvl="1" indent="-290513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serve food, except through the Afterschool Meals Program or packaged or vending machine food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7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hlc-logo-vert.png"/>
          <p:cNvPicPr>
            <a:picLocks noChangeAspect="1"/>
          </p:cNvPicPr>
          <p:nvPr/>
        </p:nvPicPr>
        <p:blipFill rotWithShape="1">
          <a:blip r:embed="rId2" cstate="print"/>
          <a:srcRect l="-1899" t="-20311" r="1899" b="20311"/>
          <a:stretch/>
        </p:blipFill>
        <p:spPr bwMode="auto">
          <a:xfrm>
            <a:off x="8382000" y="348118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2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44958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f.s.FL.Leveraging.CACFP.FINAL.Aug 2015.pdf - Foxit PhantomPDF Business for ASU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1" t="25824" r="27354" b="4444"/>
          <a:stretch/>
        </p:blipFill>
        <p:spPr>
          <a:xfrm>
            <a:off x="4272349" y="381000"/>
            <a:ext cx="4871651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1410355"/>
            <a:ext cx="388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standards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into child care licensing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into Florida’s Gold Seal Quality Care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Offer supplemental reimbursement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coverage to 3 meals plus a snack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5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considerations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549640" cy="4876800"/>
          </a:xfrm>
        </p:spPr>
        <p:txBody>
          <a:bodyPr/>
          <a:lstStyle/>
          <a:p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crucial (technical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assistance,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incentives, grants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for providers 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Unintended consequences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—such as driving providers out of licensed care, discouraging providers from serving food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reach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only licensed or participating providers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phlc-logo-vert.png"/>
          <p:cNvPicPr>
            <a:picLocks noChangeAspect="1"/>
          </p:cNvPicPr>
          <p:nvPr/>
        </p:nvPicPr>
        <p:blipFill rotWithShape="1">
          <a:blip r:embed="rId2" cstate="print"/>
          <a:srcRect l="-1899" t="-20311" r="1899" b="20311"/>
          <a:stretch/>
        </p:blipFill>
        <p:spPr bwMode="auto">
          <a:xfrm>
            <a:off x="8102842" y="571500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88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2440"/>
            <a:ext cx="3429000" cy="167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Healthy OST Recognition Approach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2438400"/>
            <a:ext cx="3429000" cy="42428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Calif. DASH law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HEPA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Voluntary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Self-certification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tool for providers</a:t>
            </a:r>
          </a:p>
        </p:txBody>
      </p:sp>
      <p:pic>
        <p:nvPicPr>
          <p:cNvPr id="6" name="Picture Placeholder 5" descr="f.s.FL.Vol.Health.Recog.Prog. Aug 2015.pdf - Foxit PhantomPDF Business for ASUS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25222" r="32073" b="27256"/>
          <a:stretch/>
        </p:blipFill>
        <p:spPr>
          <a:xfrm>
            <a:off x="4419600" y="457200"/>
            <a:ext cx="44196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08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" y="4572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considerations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590" y="1397277"/>
            <a:ext cx="8069580" cy="48768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Voluntary = 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progress?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with licensing, QRIS, CACFP —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it makes sense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for exempt OST providers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Expectations/standards are 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Meaningful 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(technical assistance,                 grants) for providers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www.publichealthlawcenter.org/sites/default/files/resources/MN.healthcare.Healthy beverage programs, healthy bottom lines.pdf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7" t="44433" r="17024" b="10832"/>
          <a:stretch/>
        </p:blipFill>
        <p:spPr>
          <a:xfrm>
            <a:off x="6121038" y="3886200"/>
            <a:ext cx="3053442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8153400" y="56388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05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1447800" y="38862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Julie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132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8133" name="Picture 2" descr="G:\Tobacco Law Center\Public Health Law Center\Presentations\powerpoint backgrounds\pp-template-2-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792480" y="3318570"/>
            <a:ext cx="3093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254720"/>
            <a:ext cx="5258219" cy="34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3009" y="3487738"/>
            <a:ext cx="35809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Julie Ralston Aoki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julie.ralstonaoki@wmitchell.edu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(</a:t>
            </a:r>
            <a:r>
              <a:rPr lang="en-US" sz="2400" dirty="0"/>
              <a:t>651) </a:t>
            </a:r>
            <a:r>
              <a:rPr lang="en-US" sz="2400" dirty="0" smtClean="0"/>
              <a:t>290-7532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463959" y="4818857"/>
            <a:ext cx="35809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Natasha Frost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Natasha.frost@wmitchell.edu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(</a:t>
            </a:r>
            <a:r>
              <a:rPr lang="en-US" sz="2400" dirty="0"/>
              <a:t>651) </a:t>
            </a:r>
            <a:r>
              <a:rPr lang="en-US" sz="2400" dirty="0" smtClean="0"/>
              <a:t>290-6454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419" y="6243400"/>
            <a:ext cx="380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www.publichealthlawcenter.org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5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Health Law Center</a:t>
            </a:r>
          </a:p>
        </p:txBody>
      </p:sp>
      <p:pic>
        <p:nvPicPr>
          <p:cNvPr id="9219" name="Content Placeholder 3" descr="WMCL in Win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1725613"/>
            <a:ext cx="73279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WMC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193" y="1443789"/>
            <a:ext cx="8051838" cy="48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Public Health Law Center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0572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1752600"/>
            <a:ext cx="838200" cy="914400"/>
          </a:xfrm>
          <a:prstGeom prst="rect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4953000" y="1752600"/>
            <a:ext cx="762000" cy="838200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1160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Healthy Eating and Physical Activity (HEPA) Standards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078" cy="4876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NRPA, Nat’l Boys &amp; Girls Club, YMCA of the USA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and beverage standards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Nutritional criteria (meal patterns; whole grain; added sugar, no trans fat, etc.)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Family style serving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Breastfeeding support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activity standards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(indoor/outdoor, vigorous)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Minimum time requirements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Screen time limits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 as role models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Parent engagement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948"/>
          <a:stretch/>
        </p:blipFill>
        <p:spPr>
          <a:xfrm>
            <a:off x="4876800" y="3429000"/>
            <a:ext cx="4785180" cy="3296041"/>
          </a:xfrm>
          <a:prstGeom prst="rect">
            <a:avLst/>
          </a:prstGeom>
        </p:spPr>
      </p:pic>
      <p:pic>
        <p:nvPicPr>
          <p:cNvPr id="5" name="Picture 5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8229600" y="485455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47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8225790" cy="3167062"/>
          </a:xfrm>
        </p:spPr>
        <p:txBody>
          <a:bodyPr/>
          <a:lstStyle/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Community use (shared use) policies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21st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Century Community Learning Centers (CCLC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&amp; other funding streams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Quality Rating and Improvement Systems (QRIS)	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Leveraging the Child and Adult Care Food Program (CACFP) 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Voluntary OST health recognition programs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Child care licensing laws</a:t>
            </a:r>
          </a:p>
          <a:p>
            <a:pPr marL="285750" indent="-285750">
              <a:buFont typeface="Courier New" pitchFamily="49" charset="0"/>
              <a:buChar char="o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233362" y="609600"/>
            <a:ext cx="8910638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Promoting healthy eating and physical activity in OST programs through policy</a:t>
            </a:r>
            <a:endParaRPr lang="en-US" altLang="en-US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5" descr="SC.vol.health.recognition.July 2015.pdf - Adobe Reader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60132" r="31868" b="2829"/>
          <a:stretch/>
        </p:blipFill>
        <p:spPr>
          <a:xfrm>
            <a:off x="1066800" y="4191000"/>
            <a:ext cx="688464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hlc-logo-vert.png"/>
          <p:cNvPicPr>
            <a:picLocks noChangeAspect="1"/>
          </p:cNvPicPr>
          <p:nvPr/>
        </p:nvPicPr>
        <p:blipFill rotWithShape="1">
          <a:blip r:embed="rId4" cstate="print"/>
          <a:srcRect l="-1899" t="-20311" r="1899" b="20311"/>
          <a:stretch/>
        </p:blipFill>
        <p:spPr bwMode="auto">
          <a:xfrm>
            <a:off x="8159965" y="563880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8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http://www.publichealthlawcenter.org/topics/healthy-eating/out-of-school-time</a:t>
            </a:r>
          </a:p>
        </p:txBody>
      </p:sp>
      <p:pic>
        <p:nvPicPr>
          <p:cNvPr id="7" name="Content Placeholder 6" descr="Out of School Time | Public Health Law Center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11653" r="23194" b="5845"/>
          <a:stretch/>
        </p:blipFill>
        <p:spPr>
          <a:xfrm>
            <a:off x="1143000" y="1295400"/>
            <a:ext cx="6603132" cy="5410200"/>
          </a:xfrm>
        </p:spPr>
      </p:pic>
      <p:pic>
        <p:nvPicPr>
          <p:cNvPr id="4" name="Picture 3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8159965" y="563880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63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www.publichealthlawcenter.org/resources/healthy-child-care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476" y="3419476"/>
            <a:ext cx="19048" cy="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19048" cy="19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875"/>
            <a:ext cx="6320714" cy="5191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4267200"/>
            <a:ext cx="6248400" cy="1371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267200"/>
            <a:ext cx="1431826" cy="7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934200" y="2209800"/>
            <a:ext cx="190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Healthy Eating Research grant #69299 from the Robert Wood Johnson Foundation.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676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thanks to:</a:t>
            </a:r>
            <a:endParaRPr lang="en-US" dirty="0"/>
          </a:p>
        </p:txBody>
      </p:sp>
      <p:pic>
        <p:nvPicPr>
          <p:cNvPr id="11" name="Picture 10" descr="phlc-logo-vert.png"/>
          <p:cNvPicPr>
            <a:picLocks noChangeAspect="1"/>
          </p:cNvPicPr>
          <p:nvPr/>
        </p:nvPicPr>
        <p:blipFill rotWithShape="1">
          <a:blip r:embed="rId6" cstate="print"/>
          <a:srcRect l="-1899" t="-20311" r="1899" b="20311"/>
          <a:stretch/>
        </p:blipFill>
        <p:spPr bwMode="auto">
          <a:xfrm>
            <a:off x="8371961" y="579120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89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381000"/>
            <a:ext cx="6067425" cy="6477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72000" y="5791200"/>
            <a:ext cx="1020128" cy="6705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hlc-logo-vert.png"/>
          <p:cNvPicPr>
            <a:picLocks noChangeAspect="1"/>
          </p:cNvPicPr>
          <p:nvPr/>
        </p:nvPicPr>
        <p:blipFill rotWithShape="1">
          <a:blip r:embed="rId4" cstate="print"/>
          <a:srcRect l="-1899" t="-20311" r="1899" b="20311"/>
          <a:stretch/>
        </p:blipFill>
        <p:spPr bwMode="auto">
          <a:xfrm>
            <a:off x="8305800" y="582168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14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rida Child Care Laws | Public Health Law Center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t="11030" r="27500" b="6956"/>
          <a:stretch/>
        </p:blipFill>
        <p:spPr>
          <a:xfrm>
            <a:off x="838200" y="0"/>
            <a:ext cx="7280910" cy="69570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548" y="4572000"/>
            <a:ext cx="4212194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799" y="3352800"/>
            <a:ext cx="4470441" cy="5181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7906" y="3962400"/>
            <a:ext cx="4470441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phlc-logo-vert.png"/>
          <p:cNvPicPr>
            <a:picLocks noChangeAspect="1"/>
          </p:cNvPicPr>
          <p:nvPr/>
        </p:nvPicPr>
        <p:blipFill rotWithShape="1">
          <a:blip r:embed="rId3" cstate="print"/>
          <a:srcRect l="-1899" t="-20311" r="1899" b="20311"/>
          <a:stretch/>
        </p:blipFill>
        <p:spPr bwMode="auto">
          <a:xfrm>
            <a:off x="8382002" y="5867400"/>
            <a:ext cx="629678" cy="8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39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1382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C13828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8322</TotalTime>
  <Words>585</Words>
  <Application>Microsoft Macintosh PowerPoint</Application>
  <PresentationFormat>On-screen Show (4:3)</PresentationFormat>
  <Paragraphs>113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Clarity</vt:lpstr>
      <vt:lpstr>Custom Design</vt:lpstr>
      <vt:lpstr>YMCA-Purple</vt:lpstr>
      <vt:lpstr>1_YMCA-Purple</vt:lpstr>
      <vt:lpstr>blank</vt:lpstr>
      <vt:lpstr>2_YMCA-Purple</vt:lpstr>
      <vt:lpstr>1_blank</vt:lpstr>
      <vt:lpstr>PowerPoint Presentation</vt:lpstr>
      <vt:lpstr>The Public Health Law Center</vt:lpstr>
      <vt:lpstr>The Public Health Law Center</vt:lpstr>
      <vt:lpstr>Healthy Eating and Physical Activity (HEPA) Standards</vt:lpstr>
      <vt:lpstr>Promoting healthy eating and physical activity in OST programs through policy</vt:lpstr>
      <vt:lpstr>http://www.publichealthlawcenter.org/topics/healthy-eating/out-of-school-time</vt:lpstr>
      <vt:lpstr>www.publichealthlawcenter.org/resources/healthy-child-care</vt:lpstr>
      <vt:lpstr>PowerPoint Presentation</vt:lpstr>
      <vt:lpstr>PowerPoint Presentation</vt:lpstr>
      <vt:lpstr>PowerPoint Presentation</vt:lpstr>
      <vt:lpstr>HEPA Crosswalk</vt:lpstr>
      <vt:lpstr>Promising HEPA policy levers for Florida</vt:lpstr>
      <vt:lpstr>PowerPoint Presentation</vt:lpstr>
      <vt:lpstr>Florida licensing context</vt:lpstr>
      <vt:lpstr>Options</vt:lpstr>
      <vt:lpstr>Key considerations</vt:lpstr>
      <vt:lpstr>Healthy OST Recognition Approach</vt:lpstr>
      <vt:lpstr>Key considerations</vt:lpstr>
      <vt:lpstr>PowerPoint Presentation</vt:lpstr>
    </vt:vector>
  </TitlesOfParts>
  <Company>William Mitchell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William Mitchell</dc:creator>
  <cp:lastModifiedBy>Mac User</cp:lastModifiedBy>
  <cp:revision>303</cp:revision>
  <cp:lastPrinted>2012-09-27T15:15:06Z</cp:lastPrinted>
  <dcterms:created xsi:type="dcterms:W3CDTF">2011-09-23T17:00:17Z</dcterms:created>
  <dcterms:modified xsi:type="dcterms:W3CDTF">2015-09-01T03:14:22Z</dcterms:modified>
</cp:coreProperties>
</file>