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4"/>
  </p:notesMasterIdLst>
  <p:handoutMasterIdLst>
    <p:handoutMasterId r:id="rId85"/>
  </p:handoutMasterIdLst>
  <p:sldIdLst>
    <p:sldId id="256" r:id="rId2"/>
    <p:sldId id="262" r:id="rId3"/>
    <p:sldId id="260" r:id="rId4"/>
    <p:sldId id="269" r:id="rId5"/>
    <p:sldId id="270" r:id="rId6"/>
    <p:sldId id="272" r:id="rId7"/>
    <p:sldId id="273" r:id="rId8"/>
    <p:sldId id="274" r:id="rId9"/>
    <p:sldId id="280" r:id="rId10"/>
    <p:sldId id="275" r:id="rId11"/>
    <p:sldId id="279" r:id="rId12"/>
    <p:sldId id="276" r:id="rId13"/>
    <p:sldId id="277" r:id="rId14"/>
    <p:sldId id="340" r:id="rId15"/>
    <p:sldId id="341" r:id="rId16"/>
    <p:sldId id="278" r:id="rId17"/>
    <p:sldId id="342" r:id="rId18"/>
    <p:sldId id="283" r:id="rId19"/>
    <p:sldId id="289" r:id="rId20"/>
    <p:sldId id="286" r:id="rId21"/>
    <p:sldId id="287" r:id="rId22"/>
    <p:sldId id="347" r:id="rId23"/>
    <p:sldId id="259" r:id="rId24"/>
    <p:sldId id="290" r:id="rId25"/>
    <p:sldId id="271" r:id="rId26"/>
    <p:sldId id="294" r:id="rId27"/>
    <p:sldId id="291" r:id="rId28"/>
    <p:sldId id="292" r:id="rId29"/>
    <p:sldId id="293" r:id="rId30"/>
    <p:sldId id="263" r:id="rId31"/>
    <p:sldId id="295" r:id="rId32"/>
    <p:sldId id="296" r:id="rId33"/>
    <p:sldId id="297" r:id="rId34"/>
    <p:sldId id="298" r:id="rId35"/>
    <p:sldId id="299" r:id="rId36"/>
    <p:sldId id="264" r:id="rId37"/>
    <p:sldId id="300" r:id="rId38"/>
    <p:sldId id="301" r:id="rId39"/>
    <p:sldId id="302" r:id="rId40"/>
    <p:sldId id="303" r:id="rId41"/>
    <p:sldId id="304" r:id="rId42"/>
    <p:sldId id="309" r:id="rId43"/>
    <p:sldId id="306" r:id="rId44"/>
    <p:sldId id="265" r:id="rId45"/>
    <p:sldId id="313" r:id="rId46"/>
    <p:sldId id="310" r:id="rId47"/>
    <p:sldId id="314" r:id="rId48"/>
    <p:sldId id="315" r:id="rId49"/>
    <p:sldId id="311" r:id="rId50"/>
    <p:sldId id="312" r:id="rId51"/>
    <p:sldId id="267" r:id="rId52"/>
    <p:sldId id="316" r:id="rId53"/>
    <p:sldId id="317" r:id="rId54"/>
    <p:sldId id="318" r:id="rId55"/>
    <p:sldId id="322" r:id="rId56"/>
    <p:sldId id="349" r:id="rId57"/>
    <p:sldId id="323" r:id="rId58"/>
    <p:sldId id="266" r:id="rId59"/>
    <p:sldId id="324" r:id="rId60"/>
    <p:sldId id="325" r:id="rId61"/>
    <p:sldId id="326" r:id="rId62"/>
    <p:sldId id="348" r:id="rId63"/>
    <p:sldId id="327" r:id="rId64"/>
    <p:sldId id="328" r:id="rId65"/>
    <p:sldId id="330" r:id="rId66"/>
    <p:sldId id="329" r:id="rId67"/>
    <p:sldId id="331" r:id="rId68"/>
    <p:sldId id="258" r:id="rId69"/>
    <p:sldId id="335" r:id="rId70"/>
    <p:sldId id="336" r:id="rId71"/>
    <p:sldId id="350" r:id="rId72"/>
    <p:sldId id="346" r:id="rId73"/>
    <p:sldId id="337" r:id="rId74"/>
    <p:sldId id="338" r:id="rId75"/>
    <p:sldId id="339" r:id="rId76"/>
    <p:sldId id="353" r:id="rId77"/>
    <p:sldId id="351" r:id="rId78"/>
    <p:sldId id="354" r:id="rId79"/>
    <p:sldId id="352" r:id="rId80"/>
    <p:sldId id="268" r:id="rId81"/>
    <p:sldId id="344" r:id="rId82"/>
    <p:sldId id="345" r:id="rId8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Warmack" initials="EW" lastIdx="0" clrIdx="0">
    <p:extLst>
      <p:ext uri="{19B8F6BF-5375-455C-9EA6-DF929625EA0E}">
        <p15:presenceInfo xmlns:p15="http://schemas.microsoft.com/office/powerpoint/2012/main" userId="S-1-5-21-2909389693-3608029082-1717282862-1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EC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89" autoAdjust="0"/>
  </p:normalViewPr>
  <p:slideViewPr>
    <p:cSldViewPr>
      <p:cViewPr varScale="1">
        <p:scale>
          <a:sx n="74" d="100"/>
          <a:sy n="74" d="100"/>
        </p:scale>
        <p:origin x="130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15C025F-D3A5-47F7-BDD0-3C3DB2CB386E}" type="datetimeFigureOut">
              <a:rPr lang="en-US" smtClean="0"/>
              <a:t>11/22/2019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D2253DF-B9AC-4EB5-956D-272E2BB62834}" type="slidenum">
              <a:rPr lang="en-US" smtClean="0"/>
              <a:t>‹#›</a:t>
            </a:fld>
            <a:endParaRPr lang="en-US"/>
          </a:p>
        </p:txBody>
      </p:sp>
    </p:spTree>
    <p:extLst>
      <p:ext uri="{BB962C8B-B14F-4D97-AF65-F5344CB8AC3E}">
        <p14:creationId xmlns:p14="http://schemas.microsoft.com/office/powerpoint/2010/main" val="3641458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2FF62E1-4B5C-4AFD-A18D-ED7194FBB1BE}" type="datetimeFigureOut">
              <a:rPr lang="en-US" smtClean="0"/>
              <a:t>11/22/2019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4B4B8972-87F8-4B43-8418-744F6A72E759}" type="slidenum">
              <a:rPr lang="en-US" smtClean="0"/>
              <a:t>‹#›</a:t>
            </a:fld>
            <a:endParaRPr lang="en-US"/>
          </a:p>
        </p:txBody>
      </p:sp>
    </p:spTree>
    <p:extLst>
      <p:ext uri="{BB962C8B-B14F-4D97-AF65-F5344CB8AC3E}">
        <p14:creationId xmlns:p14="http://schemas.microsoft.com/office/powerpoint/2010/main" val="215134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floridadep.gov/parks/florida-scorp-outdoor-recreation-florida"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publicfiles.dep.state.fl.us/OPP%20Public%20Access/2019%20SCORP/SCORP%20Regional%20Reports%202019/"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loridadep.gov/parks/florida-scorp-outdoor-recreation-florida"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publicfiles.dep.state.fl.us/OPP%20Public%20Access/2019%20SCORP/SCORP%20Regional%20Reports%202019/"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floridacsc.maps.arcgis.com/apps/View/index.html?appid=e56f9d276e1041e98f526413f3bad8aa"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myfan.org/state-of-afterschool-summer-learning-in-florida/"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1</a:t>
            </a:fld>
            <a:endParaRPr lang="en-US"/>
          </a:p>
        </p:txBody>
      </p:sp>
    </p:spTree>
    <p:extLst>
      <p:ext uri="{BB962C8B-B14F-4D97-AF65-F5344CB8AC3E}">
        <p14:creationId xmlns:p14="http://schemas.microsoft.com/office/powerpoint/2010/main" val="391734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10</a:t>
            </a:fld>
            <a:endParaRPr lang="en-US"/>
          </a:p>
        </p:txBody>
      </p:sp>
    </p:spTree>
    <p:extLst>
      <p:ext uri="{BB962C8B-B14F-4D97-AF65-F5344CB8AC3E}">
        <p14:creationId xmlns:p14="http://schemas.microsoft.com/office/powerpoint/2010/main" val="346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smtClean="0"/>
              <a:t>Note</a:t>
            </a:r>
            <a:r>
              <a:rPr lang="en-US" sz="1900" b="1" dirty="0"/>
              <a:t>: there are not any formulas in the spreadsheet; it’s simply to capture the info</a:t>
            </a:r>
          </a:p>
        </p:txBody>
      </p:sp>
      <p:sp>
        <p:nvSpPr>
          <p:cNvPr id="4" name="Slide Number Placeholder 3"/>
          <p:cNvSpPr>
            <a:spLocks noGrp="1"/>
          </p:cNvSpPr>
          <p:nvPr>
            <p:ph type="sldNum" sz="quarter" idx="10"/>
          </p:nvPr>
        </p:nvSpPr>
        <p:spPr/>
        <p:txBody>
          <a:bodyPr/>
          <a:lstStyle/>
          <a:p>
            <a:fld id="{4B4B8972-87F8-4B43-8418-744F6A72E759}" type="slidenum">
              <a:rPr lang="en-US" smtClean="0"/>
              <a:t>11</a:t>
            </a:fld>
            <a:endParaRPr lang="en-US"/>
          </a:p>
        </p:txBody>
      </p:sp>
    </p:spTree>
    <p:extLst>
      <p:ext uri="{BB962C8B-B14F-4D97-AF65-F5344CB8AC3E}">
        <p14:creationId xmlns:p14="http://schemas.microsoft.com/office/powerpoint/2010/main" val="260377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Grey fields cannot be changed – they are a result of a calculation.</a:t>
            </a:r>
          </a:p>
          <a:p>
            <a:endParaRPr lang="en-US" sz="1900" b="1" dirty="0"/>
          </a:p>
          <a:p>
            <a:r>
              <a:rPr lang="en-US" sz="1900" b="1" dirty="0"/>
              <a:t>White fields may have a default value or may indicate a field you need to enter a data point. Where there is a default value – if you have a better value based on local information, you can edit these values.</a:t>
            </a:r>
          </a:p>
        </p:txBody>
      </p:sp>
      <p:sp>
        <p:nvSpPr>
          <p:cNvPr id="4" name="Slide Number Placeholder 3"/>
          <p:cNvSpPr>
            <a:spLocks noGrp="1"/>
          </p:cNvSpPr>
          <p:nvPr>
            <p:ph type="sldNum" sz="quarter" idx="10"/>
          </p:nvPr>
        </p:nvSpPr>
        <p:spPr/>
        <p:txBody>
          <a:bodyPr/>
          <a:lstStyle/>
          <a:p>
            <a:fld id="{4B4B8972-87F8-4B43-8418-744F6A72E759}" type="slidenum">
              <a:rPr lang="en-US" smtClean="0"/>
              <a:t>12</a:t>
            </a:fld>
            <a:endParaRPr lang="en-US"/>
          </a:p>
        </p:txBody>
      </p:sp>
    </p:spTree>
    <p:extLst>
      <p:ext uri="{BB962C8B-B14F-4D97-AF65-F5344CB8AC3E}">
        <p14:creationId xmlns:p14="http://schemas.microsoft.com/office/powerpoint/2010/main" val="63803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13</a:t>
            </a:fld>
            <a:endParaRPr lang="en-US"/>
          </a:p>
        </p:txBody>
      </p:sp>
    </p:spTree>
    <p:extLst>
      <p:ext uri="{BB962C8B-B14F-4D97-AF65-F5344CB8AC3E}">
        <p14:creationId xmlns:p14="http://schemas.microsoft.com/office/powerpoint/2010/main" val="31101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14</a:t>
            </a:fld>
            <a:endParaRPr lang="en-US"/>
          </a:p>
        </p:txBody>
      </p:sp>
    </p:spTree>
    <p:extLst>
      <p:ext uri="{BB962C8B-B14F-4D97-AF65-F5344CB8AC3E}">
        <p14:creationId xmlns:p14="http://schemas.microsoft.com/office/powerpoint/2010/main" val="153963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15</a:t>
            </a:fld>
            <a:endParaRPr lang="en-US"/>
          </a:p>
        </p:txBody>
      </p:sp>
    </p:spTree>
    <p:extLst>
      <p:ext uri="{BB962C8B-B14F-4D97-AF65-F5344CB8AC3E}">
        <p14:creationId xmlns:p14="http://schemas.microsoft.com/office/powerpoint/2010/main" val="58849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smtClean="0"/>
              <a:t>Printing </a:t>
            </a:r>
            <a:r>
              <a:rPr lang="en-US" sz="1900" b="1" dirty="0"/>
              <a:t>screen used only for reference if you’re going to create your own report. </a:t>
            </a:r>
          </a:p>
          <a:p>
            <a:r>
              <a:rPr lang="en-US" sz="1900" b="1" dirty="0"/>
              <a:t>Saving the pdf as the park name</a:t>
            </a:r>
          </a:p>
          <a:p>
            <a:r>
              <a:rPr lang="en-US" sz="1900" b="1" dirty="0"/>
              <a:t>List of pdfs</a:t>
            </a:r>
          </a:p>
        </p:txBody>
      </p:sp>
      <p:sp>
        <p:nvSpPr>
          <p:cNvPr id="4" name="Slide Number Placeholder 3"/>
          <p:cNvSpPr>
            <a:spLocks noGrp="1"/>
          </p:cNvSpPr>
          <p:nvPr>
            <p:ph type="sldNum" sz="quarter" idx="10"/>
          </p:nvPr>
        </p:nvSpPr>
        <p:spPr/>
        <p:txBody>
          <a:bodyPr/>
          <a:lstStyle/>
          <a:p>
            <a:fld id="{4B4B8972-87F8-4B43-8418-744F6A72E759}" type="slidenum">
              <a:rPr lang="en-US" smtClean="0"/>
              <a:t>16</a:t>
            </a:fld>
            <a:endParaRPr lang="en-US"/>
          </a:p>
        </p:txBody>
      </p:sp>
    </p:spTree>
    <p:extLst>
      <p:ext uri="{BB962C8B-B14F-4D97-AF65-F5344CB8AC3E}">
        <p14:creationId xmlns:p14="http://schemas.microsoft.com/office/powerpoint/2010/main" val="319769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17</a:t>
            </a:fld>
            <a:endParaRPr lang="en-US"/>
          </a:p>
        </p:txBody>
      </p:sp>
    </p:spTree>
    <p:extLst>
      <p:ext uri="{BB962C8B-B14F-4D97-AF65-F5344CB8AC3E}">
        <p14:creationId xmlns:p14="http://schemas.microsoft.com/office/powerpoint/2010/main" val="181774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18</a:t>
            </a:fld>
            <a:endParaRPr lang="en-US"/>
          </a:p>
        </p:txBody>
      </p:sp>
    </p:spTree>
    <p:extLst>
      <p:ext uri="{BB962C8B-B14F-4D97-AF65-F5344CB8AC3E}">
        <p14:creationId xmlns:p14="http://schemas.microsoft.com/office/powerpoint/2010/main" val="1135817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19</a:t>
            </a:fld>
            <a:endParaRPr lang="en-US"/>
          </a:p>
        </p:txBody>
      </p:sp>
    </p:spTree>
    <p:extLst>
      <p:ext uri="{BB962C8B-B14F-4D97-AF65-F5344CB8AC3E}">
        <p14:creationId xmlns:p14="http://schemas.microsoft.com/office/powerpoint/2010/main" val="106996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2</a:t>
            </a:fld>
            <a:endParaRPr lang="en-US"/>
          </a:p>
        </p:txBody>
      </p:sp>
    </p:spTree>
    <p:extLst>
      <p:ext uri="{BB962C8B-B14F-4D97-AF65-F5344CB8AC3E}">
        <p14:creationId xmlns:p14="http://schemas.microsoft.com/office/powerpoint/2010/main" val="1023583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Demonstrate </a:t>
            </a:r>
            <a:r>
              <a:rPr lang="en-US" sz="1900" b="1" dirty="0" smtClean="0"/>
              <a:t>–</a:t>
            </a:r>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20</a:t>
            </a:fld>
            <a:endParaRPr lang="en-US"/>
          </a:p>
        </p:txBody>
      </p:sp>
    </p:spTree>
    <p:extLst>
      <p:ext uri="{BB962C8B-B14F-4D97-AF65-F5344CB8AC3E}">
        <p14:creationId xmlns:p14="http://schemas.microsoft.com/office/powerpoint/2010/main" val="381173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Demonstrate</a:t>
            </a:r>
          </a:p>
          <a:p>
            <a:r>
              <a:rPr lang="en-US" sz="1900" b="1" dirty="0"/>
              <a:t>If LOG IN does not take you to the log in piece- scroll to the bottom third of the screen.</a:t>
            </a:r>
          </a:p>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21</a:t>
            </a:fld>
            <a:endParaRPr lang="en-US"/>
          </a:p>
        </p:txBody>
      </p:sp>
    </p:spTree>
    <p:extLst>
      <p:ext uri="{BB962C8B-B14F-4D97-AF65-F5344CB8AC3E}">
        <p14:creationId xmlns:p14="http://schemas.microsoft.com/office/powerpoint/2010/main" val="2042057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smtClean="0"/>
              <a:t>review-</a:t>
            </a:r>
            <a:endParaRPr lang="en-US" sz="1900" b="1" dirty="0"/>
          </a:p>
          <a:p>
            <a:r>
              <a:rPr lang="en-US" sz="1900" b="1" dirty="0"/>
              <a:t>Top bar</a:t>
            </a:r>
          </a:p>
          <a:p>
            <a:r>
              <a:rPr lang="en-US" sz="1900" b="1" dirty="0"/>
              <a:t>Log in/profile button</a:t>
            </a:r>
          </a:p>
          <a:p>
            <a:pPr defTabSz="966529">
              <a:defRPr/>
            </a:pPr>
            <a:r>
              <a:rPr lang="en-US" sz="1900" b="1" dirty="0"/>
              <a:t>FRPA logo-home</a:t>
            </a:r>
          </a:p>
          <a:p>
            <a:r>
              <a:rPr lang="en-US" sz="1900" b="1" dirty="0"/>
              <a:t>Links to calculators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22</a:t>
            </a:fld>
            <a:endParaRPr lang="en-US"/>
          </a:p>
        </p:txBody>
      </p:sp>
    </p:spTree>
    <p:extLst>
      <p:ext uri="{BB962C8B-B14F-4D97-AF65-F5344CB8AC3E}">
        <p14:creationId xmlns:p14="http://schemas.microsoft.com/office/powerpoint/2010/main" val="204205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23</a:t>
            </a:fld>
            <a:endParaRPr lang="en-US"/>
          </a:p>
        </p:txBody>
      </p:sp>
    </p:spTree>
    <p:extLst>
      <p:ext uri="{BB962C8B-B14F-4D97-AF65-F5344CB8AC3E}">
        <p14:creationId xmlns:p14="http://schemas.microsoft.com/office/powerpoint/2010/main" val="2612013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Citations are referenced on the bottom of each calculator page</a:t>
            </a:r>
          </a:p>
        </p:txBody>
      </p:sp>
      <p:sp>
        <p:nvSpPr>
          <p:cNvPr id="4" name="Slide Number Placeholder 3"/>
          <p:cNvSpPr>
            <a:spLocks noGrp="1"/>
          </p:cNvSpPr>
          <p:nvPr>
            <p:ph type="sldNum" sz="quarter" idx="10"/>
          </p:nvPr>
        </p:nvSpPr>
        <p:spPr/>
        <p:txBody>
          <a:bodyPr/>
          <a:lstStyle/>
          <a:p>
            <a:fld id="{4B4B8972-87F8-4B43-8418-744F6A72E759}" type="slidenum">
              <a:rPr lang="en-US" smtClean="0"/>
              <a:t>24</a:t>
            </a:fld>
            <a:endParaRPr lang="en-US"/>
          </a:p>
        </p:txBody>
      </p:sp>
    </p:spTree>
    <p:extLst>
      <p:ext uri="{BB962C8B-B14F-4D97-AF65-F5344CB8AC3E}">
        <p14:creationId xmlns:p14="http://schemas.microsoft.com/office/powerpoint/2010/main" val="3969013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25</a:t>
            </a:fld>
            <a:endParaRPr lang="en-US"/>
          </a:p>
        </p:txBody>
      </p:sp>
    </p:spTree>
    <p:extLst>
      <p:ext uri="{BB962C8B-B14F-4D97-AF65-F5344CB8AC3E}">
        <p14:creationId xmlns:p14="http://schemas.microsoft.com/office/powerpoint/2010/main" val="3286931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26</a:t>
            </a:fld>
            <a:endParaRPr lang="en-US"/>
          </a:p>
        </p:txBody>
      </p:sp>
    </p:spTree>
    <p:extLst>
      <p:ext uri="{BB962C8B-B14F-4D97-AF65-F5344CB8AC3E}">
        <p14:creationId xmlns:p14="http://schemas.microsoft.com/office/powerpoint/2010/main" val="1478444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smtClean="0"/>
              <a:t>demonstrate </a:t>
            </a:r>
            <a:r>
              <a:rPr lang="en-US" sz="1900" b="1" dirty="0"/>
              <a:t>sites where information can be found (google maps)</a:t>
            </a:r>
          </a:p>
          <a:p>
            <a:endParaRPr lang="en-US" sz="1900" b="1" dirty="0"/>
          </a:p>
          <a:p>
            <a:r>
              <a:rPr lang="en-US" sz="1900" b="1" dirty="0"/>
              <a:t>Demo entry</a:t>
            </a:r>
          </a:p>
        </p:txBody>
      </p:sp>
      <p:sp>
        <p:nvSpPr>
          <p:cNvPr id="4" name="Slide Number Placeholder 3"/>
          <p:cNvSpPr>
            <a:spLocks noGrp="1"/>
          </p:cNvSpPr>
          <p:nvPr>
            <p:ph type="sldNum" sz="quarter" idx="10"/>
          </p:nvPr>
        </p:nvSpPr>
        <p:spPr/>
        <p:txBody>
          <a:bodyPr/>
          <a:lstStyle/>
          <a:p>
            <a:fld id="{4B4B8972-87F8-4B43-8418-744F6A72E759}" type="slidenum">
              <a:rPr lang="en-US" smtClean="0"/>
              <a:t>27</a:t>
            </a:fld>
            <a:endParaRPr lang="en-US"/>
          </a:p>
        </p:txBody>
      </p:sp>
    </p:spTree>
    <p:extLst>
      <p:ext uri="{BB962C8B-B14F-4D97-AF65-F5344CB8AC3E}">
        <p14:creationId xmlns:p14="http://schemas.microsoft.com/office/powerpoint/2010/main" val="2869955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900" b="1" dirty="0"/>
              <a:t>Example of finding Mileage: </a:t>
            </a:r>
            <a:r>
              <a:rPr lang="en-US" sz="1900" b="1" dirty="0" err="1"/>
              <a:t>leon</a:t>
            </a:r>
            <a:r>
              <a:rPr lang="en-US" sz="1900" b="1" dirty="0"/>
              <a:t> county property appraiser</a:t>
            </a:r>
          </a:p>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28</a:t>
            </a:fld>
            <a:endParaRPr lang="en-US"/>
          </a:p>
        </p:txBody>
      </p:sp>
    </p:spTree>
    <p:extLst>
      <p:ext uri="{BB962C8B-B14F-4D97-AF65-F5344CB8AC3E}">
        <p14:creationId xmlns:p14="http://schemas.microsoft.com/office/powerpoint/2010/main" val="526441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29</a:t>
            </a:fld>
            <a:endParaRPr lang="en-US"/>
          </a:p>
        </p:txBody>
      </p:sp>
    </p:spTree>
    <p:extLst>
      <p:ext uri="{BB962C8B-B14F-4D97-AF65-F5344CB8AC3E}">
        <p14:creationId xmlns:p14="http://schemas.microsoft.com/office/powerpoint/2010/main" val="31742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3</a:t>
            </a:fld>
            <a:endParaRPr lang="en-US"/>
          </a:p>
        </p:txBody>
      </p:sp>
    </p:spTree>
    <p:extLst>
      <p:ext uri="{BB962C8B-B14F-4D97-AF65-F5344CB8AC3E}">
        <p14:creationId xmlns:p14="http://schemas.microsoft.com/office/powerpoint/2010/main" val="4105676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30</a:t>
            </a:fld>
            <a:endParaRPr lang="en-US"/>
          </a:p>
        </p:txBody>
      </p:sp>
    </p:spTree>
    <p:extLst>
      <p:ext uri="{BB962C8B-B14F-4D97-AF65-F5344CB8AC3E}">
        <p14:creationId xmlns:p14="http://schemas.microsoft.com/office/powerpoint/2010/main" val="1241241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hlinkClick r:id="rId3"/>
              </a:rPr>
              <a:t>2019 Statewide Comprehensive Outdoor Recreation Plan</a:t>
            </a:r>
            <a:endParaRPr lang="en-US" sz="1200" b="1" dirty="0" smtClean="0">
              <a:effectLst/>
            </a:endParaRPr>
          </a:p>
          <a:p>
            <a:r>
              <a:rPr lang="en-US" sz="1200" b="1" dirty="0" smtClean="0">
                <a:effectLst/>
              </a:rPr>
              <a:t>Regional Reports with</a:t>
            </a:r>
            <a:r>
              <a:rPr lang="en-US" sz="1200" b="1" baseline="0" dirty="0" smtClean="0">
                <a:effectLst/>
              </a:rPr>
              <a:t> information on activities conducted in parks</a:t>
            </a:r>
          </a:p>
          <a:p>
            <a:endParaRPr lang="en-US" sz="1200" b="1" baseline="0" dirty="0" smtClean="0">
              <a:effectLst/>
            </a:endParaRPr>
          </a:p>
          <a:p>
            <a:r>
              <a:rPr lang="en-US" dirty="0" smtClean="0">
                <a:hlinkClick r:id="rId4"/>
              </a:rPr>
              <a:t>http://publicfiles.dep.state.fl.us/OPP%20Public%20Access/2019%20SCORP/SCORP%20Regional%20Reports%202019/</a:t>
            </a:r>
            <a:r>
              <a:rPr lang="en-US" sz="1200" dirty="0" smtClean="0">
                <a:effectLst/>
              </a:rPr>
              <a:t/>
            </a:r>
            <a:br>
              <a:rPr lang="en-US" sz="1200" dirty="0" smtClean="0">
                <a:effectLst/>
              </a:rPr>
            </a:br>
            <a:endParaRPr lang="en-US" dirty="0" smtClean="0"/>
          </a:p>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31</a:t>
            </a:fld>
            <a:endParaRPr lang="en-US"/>
          </a:p>
        </p:txBody>
      </p:sp>
    </p:spTree>
    <p:extLst>
      <p:ext uri="{BB962C8B-B14F-4D97-AF65-F5344CB8AC3E}">
        <p14:creationId xmlns:p14="http://schemas.microsoft.com/office/powerpoint/2010/main" val="243105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32</a:t>
            </a:fld>
            <a:endParaRPr lang="en-US"/>
          </a:p>
        </p:txBody>
      </p:sp>
    </p:spTree>
    <p:extLst>
      <p:ext uri="{BB962C8B-B14F-4D97-AF65-F5344CB8AC3E}">
        <p14:creationId xmlns:p14="http://schemas.microsoft.com/office/powerpoint/2010/main" val="27017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Brainstorm how one may get this info</a:t>
            </a:r>
          </a:p>
        </p:txBody>
      </p:sp>
      <p:sp>
        <p:nvSpPr>
          <p:cNvPr id="4" name="Slide Number Placeholder 3"/>
          <p:cNvSpPr>
            <a:spLocks noGrp="1"/>
          </p:cNvSpPr>
          <p:nvPr>
            <p:ph type="sldNum" sz="quarter" idx="10"/>
          </p:nvPr>
        </p:nvSpPr>
        <p:spPr/>
        <p:txBody>
          <a:bodyPr/>
          <a:lstStyle/>
          <a:p>
            <a:fld id="{4B4B8972-87F8-4B43-8418-744F6A72E759}" type="slidenum">
              <a:rPr lang="en-US" smtClean="0"/>
              <a:t>33</a:t>
            </a:fld>
            <a:endParaRPr lang="en-US"/>
          </a:p>
        </p:txBody>
      </p:sp>
    </p:spTree>
    <p:extLst>
      <p:ext uri="{BB962C8B-B14F-4D97-AF65-F5344CB8AC3E}">
        <p14:creationId xmlns:p14="http://schemas.microsoft.com/office/powerpoint/2010/main" val="2624119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Demo entry</a:t>
            </a:r>
          </a:p>
        </p:txBody>
      </p:sp>
      <p:sp>
        <p:nvSpPr>
          <p:cNvPr id="4" name="Slide Number Placeholder 3"/>
          <p:cNvSpPr>
            <a:spLocks noGrp="1"/>
          </p:cNvSpPr>
          <p:nvPr>
            <p:ph type="sldNum" sz="quarter" idx="10"/>
          </p:nvPr>
        </p:nvSpPr>
        <p:spPr/>
        <p:txBody>
          <a:bodyPr/>
          <a:lstStyle/>
          <a:p>
            <a:fld id="{4B4B8972-87F8-4B43-8418-744F6A72E759}" type="slidenum">
              <a:rPr lang="en-US" smtClean="0"/>
              <a:t>34</a:t>
            </a:fld>
            <a:endParaRPr lang="en-US"/>
          </a:p>
        </p:txBody>
      </p:sp>
    </p:spTree>
    <p:extLst>
      <p:ext uri="{BB962C8B-B14F-4D97-AF65-F5344CB8AC3E}">
        <p14:creationId xmlns:p14="http://schemas.microsoft.com/office/powerpoint/2010/main" val="3953569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35</a:t>
            </a:fld>
            <a:endParaRPr lang="en-US"/>
          </a:p>
        </p:txBody>
      </p:sp>
    </p:spTree>
    <p:extLst>
      <p:ext uri="{BB962C8B-B14F-4D97-AF65-F5344CB8AC3E}">
        <p14:creationId xmlns:p14="http://schemas.microsoft.com/office/powerpoint/2010/main" val="3328810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36</a:t>
            </a:fld>
            <a:endParaRPr lang="en-US"/>
          </a:p>
        </p:txBody>
      </p:sp>
    </p:spTree>
    <p:extLst>
      <p:ext uri="{BB962C8B-B14F-4D97-AF65-F5344CB8AC3E}">
        <p14:creationId xmlns:p14="http://schemas.microsoft.com/office/powerpoint/2010/main" val="2655113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hlinkClick r:id="rId3"/>
              </a:rPr>
              <a:t>2019 Statewide Comprehensive Outdoor Recreation Plan</a:t>
            </a:r>
            <a:endParaRPr lang="en-US" sz="1200" b="1" dirty="0" smtClean="0">
              <a:effectLst/>
            </a:endParaRPr>
          </a:p>
          <a:p>
            <a:r>
              <a:rPr lang="en-US" sz="1200" b="1" dirty="0" smtClean="0">
                <a:effectLst/>
              </a:rPr>
              <a:t>Regional Reports with</a:t>
            </a:r>
            <a:r>
              <a:rPr lang="en-US" sz="1200" b="1" baseline="0" dirty="0" smtClean="0">
                <a:effectLst/>
              </a:rPr>
              <a:t> information on projecting future attendance to report on impact </a:t>
            </a:r>
          </a:p>
          <a:p>
            <a:r>
              <a:rPr lang="en-US" dirty="0" smtClean="0">
                <a:hlinkClick r:id="rId4"/>
              </a:rPr>
              <a:t>http://publicfiles.dep.state.fl.us/OPP%20Public%20Access/2019%20SCORP/SCORP%20Regional%20Reports%202019/</a:t>
            </a:r>
            <a:r>
              <a:rPr lang="en-US" sz="1200" dirty="0" smtClean="0">
                <a:effectLst/>
              </a:rPr>
              <a:t/>
            </a:r>
            <a:br>
              <a:rPr lang="en-US" sz="1200" dirty="0" smtClean="0">
                <a:effectLst/>
              </a:rPr>
            </a:br>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37</a:t>
            </a:fld>
            <a:endParaRPr lang="en-US"/>
          </a:p>
        </p:txBody>
      </p:sp>
    </p:spTree>
    <p:extLst>
      <p:ext uri="{BB962C8B-B14F-4D97-AF65-F5344CB8AC3E}">
        <p14:creationId xmlns:p14="http://schemas.microsoft.com/office/powerpoint/2010/main" val="1053422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38</a:t>
            </a:fld>
            <a:endParaRPr lang="en-US"/>
          </a:p>
        </p:txBody>
      </p:sp>
    </p:spTree>
    <p:extLst>
      <p:ext uri="{BB962C8B-B14F-4D97-AF65-F5344CB8AC3E}">
        <p14:creationId xmlns:p14="http://schemas.microsoft.com/office/powerpoint/2010/main" val="2560013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39</a:t>
            </a:fld>
            <a:endParaRPr lang="en-US"/>
          </a:p>
        </p:txBody>
      </p:sp>
    </p:spTree>
    <p:extLst>
      <p:ext uri="{BB962C8B-B14F-4D97-AF65-F5344CB8AC3E}">
        <p14:creationId xmlns:p14="http://schemas.microsoft.com/office/powerpoint/2010/main" val="45973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4</a:t>
            </a:fld>
            <a:endParaRPr lang="en-US"/>
          </a:p>
        </p:txBody>
      </p:sp>
    </p:spTree>
    <p:extLst>
      <p:ext uri="{BB962C8B-B14F-4D97-AF65-F5344CB8AC3E}">
        <p14:creationId xmlns:p14="http://schemas.microsoft.com/office/powerpoint/2010/main" val="2534723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Brainstorm ways to get number of trees</a:t>
            </a:r>
          </a:p>
          <a:p>
            <a:r>
              <a:rPr lang="en-US" sz="1900" b="1" dirty="0"/>
              <a:t>Drones</a:t>
            </a:r>
          </a:p>
          <a:p>
            <a:r>
              <a:rPr lang="en-US" sz="1900" b="1" dirty="0"/>
              <a:t>Invoices form tree orders</a:t>
            </a:r>
          </a:p>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40</a:t>
            </a:fld>
            <a:endParaRPr lang="en-US"/>
          </a:p>
        </p:txBody>
      </p:sp>
    </p:spTree>
    <p:extLst>
      <p:ext uri="{BB962C8B-B14F-4D97-AF65-F5344CB8AC3E}">
        <p14:creationId xmlns:p14="http://schemas.microsoft.com/office/powerpoint/2010/main" val="2430547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41</a:t>
            </a:fld>
            <a:endParaRPr lang="en-US"/>
          </a:p>
        </p:txBody>
      </p:sp>
    </p:spTree>
    <p:extLst>
      <p:ext uri="{BB962C8B-B14F-4D97-AF65-F5344CB8AC3E}">
        <p14:creationId xmlns:p14="http://schemas.microsoft.com/office/powerpoint/2010/main" val="1228374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42</a:t>
            </a:fld>
            <a:endParaRPr lang="en-US"/>
          </a:p>
        </p:txBody>
      </p:sp>
    </p:spTree>
    <p:extLst>
      <p:ext uri="{BB962C8B-B14F-4D97-AF65-F5344CB8AC3E}">
        <p14:creationId xmlns:p14="http://schemas.microsoft.com/office/powerpoint/2010/main" val="141179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B4B8972-87F8-4B43-8418-744F6A72E759}" type="slidenum">
              <a:rPr lang="en-US" smtClean="0"/>
              <a:t>43</a:t>
            </a:fld>
            <a:endParaRPr lang="en-US"/>
          </a:p>
        </p:txBody>
      </p:sp>
    </p:spTree>
    <p:extLst>
      <p:ext uri="{BB962C8B-B14F-4D97-AF65-F5344CB8AC3E}">
        <p14:creationId xmlns:p14="http://schemas.microsoft.com/office/powerpoint/2010/main" val="3009005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44</a:t>
            </a:fld>
            <a:endParaRPr lang="en-US"/>
          </a:p>
        </p:txBody>
      </p:sp>
    </p:spTree>
    <p:extLst>
      <p:ext uri="{BB962C8B-B14F-4D97-AF65-F5344CB8AC3E}">
        <p14:creationId xmlns:p14="http://schemas.microsoft.com/office/powerpoint/2010/main" val="700167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45</a:t>
            </a:fld>
            <a:endParaRPr lang="en-US"/>
          </a:p>
        </p:txBody>
      </p:sp>
    </p:spTree>
    <p:extLst>
      <p:ext uri="{BB962C8B-B14F-4D97-AF65-F5344CB8AC3E}">
        <p14:creationId xmlns:p14="http://schemas.microsoft.com/office/powerpoint/2010/main" val="1787728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The % of </a:t>
            </a:r>
            <a:r>
              <a:rPr lang="en-US" sz="1900" b="1" dirty="0" err="1"/>
              <a:t>avg</a:t>
            </a:r>
            <a:r>
              <a:rPr lang="en-US" sz="1900" b="1" dirty="0"/>
              <a:t> number of visitors can be changed if you have a more localized percentage</a:t>
            </a:r>
          </a:p>
          <a:p>
            <a:r>
              <a:rPr lang="en-US" sz="1900" b="1" dirty="0"/>
              <a:t>Suggestion is to check with your local CVB or Sports Commission to see if they have a more localized average daily expenditure. If not, use the state park’s number</a:t>
            </a:r>
          </a:p>
        </p:txBody>
      </p:sp>
      <p:sp>
        <p:nvSpPr>
          <p:cNvPr id="4" name="Slide Number Placeholder 3"/>
          <p:cNvSpPr>
            <a:spLocks noGrp="1"/>
          </p:cNvSpPr>
          <p:nvPr>
            <p:ph type="sldNum" sz="quarter" idx="10"/>
          </p:nvPr>
        </p:nvSpPr>
        <p:spPr/>
        <p:txBody>
          <a:bodyPr/>
          <a:lstStyle/>
          <a:p>
            <a:fld id="{4B4B8972-87F8-4B43-8418-744F6A72E759}" type="slidenum">
              <a:rPr lang="en-US" smtClean="0"/>
              <a:t>46</a:t>
            </a:fld>
            <a:endParaRPr lang="en-US"/>
          </a:p>
        </p:txBody>
      </p:sp>
    </p:spTree>
    <p:extLst>
      <p:ext uri="{BB962C8B-B14F-4D97-AF65-F5344CB8AC3E}">
        <p14:creationId xmlns:p14="http://schemas.microsoft.com/office/powerpoint/2010/main" val="4152002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47</a:t>
            </a:fld>
            <a:endParaRPr lang="en-US"/>
          </a:p>
        </p:txBody>
      </p:sp>
    </p:spTree>
    <p:extLst>
      <p:ext uri="{BB962C8B-B14F-4D97-AF65-F5344CB8AC3E}">
        <p14:creationId xmlns:p14="http://schemas.microsoft.com/office/powerpoint/2010/main" val="1504877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48</a:t>
            </a:fld>
            <a:endParaRPr lang="en-US"/>
          </a:p>
        </p:txBody>
      </p:sp>
    </p:spTree>
    <p:extLst>
      <p:ext uri="{BB962C8B-B14F-4D97-AF65-F5344CB8AC3E}">
        <p14:creationId xmlns:p14="http://schemas.microsoft.com/office/powerpoint/2010/main" val="3919388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Or your economic development office</a:t>
            </a:r>
          </a:p>
        </p:txBody>
      </p:sp>
      <p:sp>
        <p:nvSpPr>
          <p:cNvPr id="4" name="Slide Number Placeholder 3"/>
          <p:cNvSpPr>
            <a:spLocks noGrp="1"/>
          </p:cNvSpPr>
          <p:nvPr>
            <p:ph type="sldNum" sz="quarter" idx="10"/>
          </p:nvPr>
        </p:nvSpPr>
        <p:spPr/>
        <p:txBody>
          <a:bodyPr/>
          <a:lstStyle/>
          <a:p>
            <a:fld id="{4B4B8972-87F8-4B43-8418-744F6A72E759}" type="slidenum">
              <a:rPr lang="en-US" smtClean="0"/>
              <a:t>49</a:t>
            </a:fld>
            <a:endParaRPr lang="en-US"/>
          </a:p>
        </p:txBody>
      </p:sp>
    </p:spTree>
    <p:extLst>
      <p:ext uri="{BB962C8B-B14F-4D97-AF65-F5344CB8AC3E}">
        <p14:creationId xmlns:p14="http://schemas.microsoft.com/office/powerpoint/2010/main" val="289180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5</a:t>
            </a:fld>
            <a:endParaRPr lang="en-US"/>
          </a:p>
        </p:txBody>
      </p:sp>
    </p:spTree>
    <p:extLst>
      <p:ext uri="{BB962C8B-B14F-4D97-AF65-F5344CB8AC3E}">
        <p14:creationId xmlns:p14="http://schemas.microsoft.com/office/powerpoint/2010/main" val="1734035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50</a:t>
            </a:fld>
            <a:endParaRPr lang="en-US"/>
          </a:p>
        </p:txBody>
      </p:sp>
    </p:spTree>
    <p:extLst>
      <p:ext uri="{BB962C8B-B14F-4D97-AF65-F5344CB8AC3E}">
        <p14:creationId xmlns:p14="http://schemas.microsoft.com/office/powerpoint/2010/main" val="88420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51</a:t>
            </a:fld>
            <a:endParaRPr lang="en-US"/>
          </a:p>
        </p:txBody>
      </p:sp>
    </p:spTree>
    <p:extLst>
      <p:ext uri="{BB962C8B-B14F-4D97-AF65-F5344CB8AC3E}">
        <p14:creationId xmlns:p14="http://schemas.microsoft.com/office/powerpoint/2010/main" val="3444259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52</a:t>
            </a:fld>
            <a:endParaRPr lang="en-US"/>
          </a:p>
        </p:txBody>
      </p:sp>
    </p:spTree>
    <p:extLst>
      <p:ext uri="{BB962C8B-B14F-4D97-AF65-F5344CB8AC3E}">
        <p14:creationId xmlns:p14="http://schemas.microsoft.com/office/powerpoint/2010/main" val="66978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53</a:t>
            </a:fld>
            <a:endParaRPr lang="en-US"/>
          </a:p>
        </p:txBody>
      </p:sp>
    </p:spTree>
    <p:extLst>
      <p:ext uri="{BB962C8B-B14F-4D97-AF65-F5344CB8AC3E}">
        <p14:creationId xmlns:p14="http://schemas.microsoft.com/office/powerpoint/2010/main" val="189937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We have these research numbers but cannot assume that every child that is in our care will eventually go to jail or get in trouble of some kind. Using this research and other resources, you can communicate that the services provided to take care of children when they are not in school obviously directly relates to the chance that they are not going to be involved in criminal activity during those hours.  </a:t>
            </a:r>
            <a:endParaRPr lang="en-US" sz="19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Additionally</a:t>
            </a:r>
            <a:r>
              <a:rPr lang="en-US" sz="1900" b="1" dirty="0" smtClean="0"/>
              <a:t>, the research that we refer to here only indicates that children ages 1-4 see a reduction in risk of drowning. You can assume that older children have a different reaction to falling in water, or, can stand up in smaller levels of water. On the reverse, you can assume that older children also tend to be more daring and take chances such as jumping in from unsafe places. </a:t>
            </a:r>
          </a:p>
          <a:p>
            <a:endParaRPr lang="en-US" sz="1900" b="1" dirty="0" smtClean="0"/>
          </a:p>
          <a:p>
            <a:r>
              <a:rPr lang="en-US" sz="1900" b="1" dirty="0" smtClean="0"/>
              <a:t>There is </a:t>
            </a:r>
            <a:r>
              <a:rPr lang="en-US" sz="1900" b="1" dirty="0"/>
              <a:t>no direct research that says a certain program relates to how many children stay out of trouble. </a:t>
            </a:r>
            <a:endParaRPr lang="en-US" sz="19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Florida</a:t>
            </a:r>
            <a:r>
              <a:rPr lang="en-US" sz="1900" b="1" baseline="0" dirty="0" smtClean="0"/>
              <a:t> Afterschool Network study - </a:t>
            </a:r>
            <a:r>
              <a:rPr lang="en-US" sz="1200" u="sng" kern="1200" dirty="0" smtClean="0">
                <a:solidFill>
                  <a:schemeClr val="tx1"/>
                </a:solidFill>
                <a:effectLst/>
                <a:latin typeface="+mn-lt"/>
                <a:ea typeface="+mn-ea"/>
                <a:cs typeface="+mn-cs"/>
                <a:hlinkClick r:id="rId3"/>
              </a:rPr>
              <a:t>https://floridacsc.maps.arcgis.com/apps/View/index.html?appid=e56f9d276e1041e98f526413f3bad8aa</a:t>
            </a:r>
            <a:endParaRPr lang="en-US" sz="1200" kern="1200" dirty="0" smtClean="0">
              <a:solidFill>
                <a:schemeClr val="tx1"/>
              </a:solidFill>
              <a:effectLst/>
              <a:latin typeface="+mn-lt"/>
              <a:ea typeface="+mn-ea"/>
              <a:cs typeface="+mn-cs"/>
            </a:endParaRPr>
          </a:p>
          <a:p>
            <a:r>
              <a:rPr lang="en-US" sz="2000" dirty="0" smtClean="0">
                <a:hlinkClick r:id="rId4"/>
              </a:rPr>
              <a:t>http://www.myfan.org/state-of-afterschool-summer-learning-in-florida/</a:t>
            </a:r>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54</a:t>
            </a:fld>
            <a:endParaRPr lang="en-US"/>
          </a:p>
        </p:txBody>
      </p:sp>
    </p:spTree>
    <p:extLst>
      <p:ext uri="{BB962C8B-B14F-4D97-AF65-F5344CB8AC3E}">
        <p14:creationId xmlns:p14="http://schemas.microsoft.com/office/powerpoint/2010/main" val="1537386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Clearwater Video</a:t>
            </a:r>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55</a:t>
            </a:fld>
            <a:endParaRPr lang="en-US"/>
          </a:p>
        </p:txBody>
      </p:sp>
    </p:spTree>
    <p:extLst>
      <p:ext uri="{BB962C8B-B14F-4D97-AF65-F5344CB8AC3E}">
        <p14:creationId xmlns:p14="http://schemas.microsoft.com/office/powerpoint/2010/main" val="1350784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smtClean="0"/>
              <a:t>Use annual numbers</a:t>
            </a:r>
            <a:endParaRPr lang="en-US" sz="1900" b="1" dirty="0"/>
          </a:p>
          <a:p>
            <a:r>
              <a:rPr lang="en-US" sz="1900" b="1" dirty="0"/>
              <a:t>Use resources that provide local, positive stories from afterschool programs and swim lessons</a:t>
            </a:r>
          </a:p>
        </p:txBody>
      </p:sp>
      <p:sp>
        <p:nvSpPr>
          <p:cNvPr id="4" name="Slide Number Placeholder 3"/>
          <p:cNvSpPr>
            <a:spLocks noGrp="1"/>
          </p:cNvSpPr>
          <p:nvPr>
            <p:ph type="sldNum" sz="quarter" idx="10"/>
          </p:nvPr>
        </p:nvSpPr>
        <p:spPr/>
        <p:txBody>
          <a:bodyPr/>
          <a:lstStyle/>
          <a:p>
            <a:fld id="{4B4B8972-87F8-4B43-8418-744F6A72E759}" type="slidenum">
              <a:rPr lang="en-US" smtClean="0"/>
              <a:t>56</a:t>
            </a:fld>
            <a:endParaRPr lang="en-US"/>
          </a:p>
        </p:txBody>
      </p:sp>
    </p:spTree>
    <p:extLst>
      <p:ext uri="{BB962C8B-B14F-4D97-AF65-F5344CB8AC3E}">
        <p14:creationId xmlns:p14="http://schemas.microsoft.com/office/powerpoint/2010/main" val="102956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Use resources that provide local, positive stories from afterschool programs and swim lessons</a:t>
            </a:r>
          </a:p>
          <a:p>
            <a:endParaRPr lang="en-US" dirty="0" smtClean="0"/>
          </a:p>
        </p:txBody>
      </p:sp>
      <p:sp>
        <p:nvSpPr>
          <p:cNvPr id="4" name="Slide Number Placeholder 3"/>
          <p:cNvSpPr>
            <a:spLocks noGrp="1"/>
          </p:cNvSpPr>
          <p:nvPr>
            <p:ph type="sldNum" sz="quarter" idx="10"/>
          </p:nvPr>
        </p:nvSpPr>
        <p:spPr/>
        <p:txBody>
          <a:bodyPr/>
          <a:lstStyle/>
          <a:p>
            <a:fld id="{4B4B8972-87F8-4B43-8418-744F6A72E759}" type="slidenum">
              <a:rPr lang="en-US" smtClean="0"/>
              <a:t>57</a:t>
            </a:fld>
            <a:endParaRPr lang="en-US"/>
          </a:p>
        </p:txBody>
      </p:sp>
    </p:spTree>
    <p:extLst>
      <p:ext uri="{BB962C8B-B14F-4D97-AF65-F5344CB8AC3E}">
        <p14:creationId xmlns:p14="http://schemas.microsoft.com/office/powerpoint/2010/main" val="102956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58</a:t>
            </a:fld>
            <a:endParaRPr lang="en-US"/>
          </a:p>
        </p:txBody>
      </p:sp>
    </p:spTree>
    <p:extLst>
      <p:ext uri="{BB962C8B-B14F-4D97-AF65-F5344CB8AC3E}">
        <p14:creationId xmlns:p14="http://schemas.microsoft.com/office/powerpoint/2010/main" val="4071467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59</a:t>
            </a:fld>
            <a:endParaRPr lang="en-US"/>
          </a:p>
        </p:txBody>
      </p:sp>
    </p:spTree>
    <p:extLst>
      <p:ext uri="{BB962C8B-B14F-4D97-AF65-F5344CB8AC3E}">
        <p14:creationId xmlns:p14="http://schemas.microsoft.com/office/powerpoint/2010/main" val="401761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6</a:t>
            </a:fld>
            <a:endParaRPr lang="en-US"/>
          </a:p>
        </p:txBody>
      </p:sp>
    </p:spTree>
    <p:extLst>
      <p:ext uri="{BB962C8B-B14F-4D97-AF65-F5344CB8AC3E}">
        <p14:creationId xmlns:p14="http://schemas.microsoft.com/office/powerpoint/2010/main" val="14881246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You may want to add to your conversation seasonal employees who would not be employed if a program was eliminated.</a:t>
            </a:r>
          </a:p>
          <a:p>
            <a:endParaRPr lang="en-US" sz="1900" b="1" dirty="0"/>
          </a:p>
          <a:p>
            <a:r>
              <a:rPr lang="en-US" sz="1900" b="1" dirty="0"/>
              <a:t>Also highlight the skill development that occurs with your counselors and other juvenile seasonal workers</a:t>
            </a:r>
          </a:p>
        </p:txBody>
      </p:sp>
      <p:sp>
        <p:nvSpPr>
          <p:cNvPr id="4" name="Slide Number Placeholder 3"/>
          <p:cNvSpPr>
            <a:spLocks noGrp="1"/>
          </p:cNvSpPr>
          <p:nvPr>
            <p:ph type="sldNum" sz="quarter" idx="10"/>
          </p:nvPr>
        </p:nvSpPr>
        <p:spPr/>
        <p:txBody>
          <a:bodyPr/>
          <a:lstStyle/>
          <a:p>
            <a:fld id="{4B4B8972-87F8-4B43-8418-744F6A72E759}" type="slidenum">
              <a:rPr lang="en-US" smtClean="0"/>
              <a:t>60</a:t>
            </a:fld>
            <a:endParaRPr lang="en-US"/>
          </a:p>
        </p:txBody>
      </p:sp>
    </p:spTree>
    <p:extLst>
      <p:ext uri="{BB962C8B-B14F-4D97-AF65-F5344CB8AC3E}">
        <p14:creationId xmlns:p14="http://schemas.microsoft.com/office/powerpoint/2010/main" val="2029124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61</a:t>
            </a:fld>
            <a:endParaRPr lang="en-US"/>
          </a:p>
        </p:txBody>
      </p:sp>
    </p:spTree>
    <p:extLst>
      <p:ext uri="{BB962C8B-B14F-4D97-AF65-F5344CB8AC3E}">
        <p14:creationId xmlns:p14="http://schemas.microsoft.com/office/powerpoint/2010/main" val="1653889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62</a:t>
            </a:fld>
            <a:endParaRPr lang="en-US"/>
          </a:p>
        </p:txBody>
      </p:sp>
    </p:spTree>
    <p:extLst>
      <p:ext uri="{BB962C8B-B14F-4D97-AF65-F5344CB8AC3E}">
        <p14:creationId xmlns:p14="http://schemas.microsoft.com/office/powerpoint/2010/main" val="26435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63</a:t>
            </a:fld>
            <a:endParaRPr lang="en-US"/>
          </a:p>
        </p:txBody>
      </p:sp>
    </p:spTree>
    <p:extLst>
      <p:ext uri="{BB962C8B-B14F-4D97-AF65-F5344CB8AC3E}">
        <p14:creationId xmlns:p14="http://schemas.microsoft.com/office/powerpoint/2010/main" val="34300454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64</a:t>
            </a:fld>
            <a:endParaRPr lang="en-US"/>
          </a:p>
        </p:txBody>
      </p:sp>
    </p:spTree>
    <p:extLst>
      <p:ext uri="{BB962C8B-B14F-4D97-AF65-F5344CB8AC3E}">
        <p14:creationId xmlns:p14="http://schemas.microsoft.com/office/powerpoint/2010/main" val="2058377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65</a:t>
            </a:fld>
            <a:endParaRPr lang="en-US"/>
          </a:p>
        </p:txBody>
      </p:sp>
    </p:spTree>
    <p:extLst>
      <p:ext uri="{BB962C8B-B14F-4D97-AF65-F5344CB8AC3E}">
        <p14:creationId xmlns:p14="http://schemas.microsoft.com/office/powerpoint/2010/main" val="6356668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66</a:t>
            </a:fld>
            <a:endParaRPr lang="en-US"/>
          </a:p>
        </p:txBody>
      </p:sp>
    </p:spTree>
    <p:extLst>
      <p:ext uri="{BB962C8B-B14F-4D97-AF65-F5344CB8AC3E}">
        <p14:creationId xmlns:p14="http://schemas.microsoft.com/office/powerpoint/2010/main" val="3106394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67</a:t>
            </a:fld>
            <a:endParaRPr lang="en-US"/>
          </a:p>
        </p:txBody>
      </p:sp>
    </p:spTree>
    <p:extLst>
      <p:ext uri="{BB962C8B-B14F-4D97-AF65-F5344CB8AC3E}">
        <p14:creationId xmlns:p14="http://schemas.microsoft.com/office/powerpoint/2010/main" val="40794301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68</a:t>
            </a:fld>
            <a:endParaRPr lang="en-US"/>
          </a:p>
        </p:txBody>
      </p:sp>
    </p:spTree>
    <p:extLst>
      <p:ext uri="{BB962C8B-B14F-4D97-AF65-F5344CB8AC3E}">
        <p14:creationId xmlns:p14="http://schemas.microsoft.com/office/powerpoint/2010/main" val="31518755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69</a:t>
            </a:fld>
            <a:endParaRPr lang="en-US"/>
          </a:p>
        </p:txBody>
      </p:sp>
    </p:spTree>
    <p:extLst>
      <p:ext uri="{BB962C8B-B14F-4D97-AF65-F5344CB8AC3E}">
        <p14:creationId xmlns:p14="http://schemas.microsoft.com/office/powerpoint/2010/main" val="162056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7</a:t>
            </a:fld>
            <a:endParaRPr lang="en-US"/>
          </a:p>
        </p:txBody>
      </p:sp>
    </p:spTree>
    <p:extLst>
      <p:ext uri="{BB962C8B-B14F-4D97-AF65-F5344CB8AC3E}">
        <p14:creationId xmlns:p14="http://schemas.microsoft.com/office/powerpoint/2010/main" val="1890889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70</a:t>
            </a:fld>
            <a:endParaRPr lang="en-US"/>
          </a:p>
        </p:txBody>
      </p:sp>
    </p:spTree>
    <p:extLst>
      <p:ext uri="{BB962C8B-B14F-4D97-AF65-F5344CB8AC3E}">
        <p14:creationId xmlns:p14="http://schemas.microsoft.com/office/powerpoint/2010/main" val="35548091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smtClean="0"/>
              <a:t>Subscribe</a:t>
            </a:r>
            <a:r>
              <a:rPr lang="en-US" sz="1900" b="1" baseline="0" dirty="0" smtClean="0"/>
              <a:t> to different newsletters and tuck away interesting articles that may help you tell your story in the future. (</a:t>
            </a:r>
            <a:r>
              <a:rPr lang="en-US" sz="1900" b="1" baseline="0" dirty="0" err="1" smtClean="0"/>
              <a:t>Eclips</a:t>
            </a:r>
            <a:r>
              <a:rPr lang="en-US" sz="1900" b="1"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900" b="1" kern="1200" baseline="0" dirty="0" smtClean="0">
                <a:solidFill>
                  <a:schemeClr val="tx1"/>
                </a:solidFill>
                <a:latin typeface="+mn-lt"/>
                <a:ea typeface="+mn-ea"/>
                <a:cs typeface="+mn-cs"/>
              </a:rPr>
              <a:t>Reports with indirect information may also help you build out a story</a:t>
            </a:r>
          </a:p>
          <a:p>
            <a:r>
              <a:rPr lang="en-US" sz="1900" b="1" baseline="0" dirty="0" smtClean="0"/>
              <a:t>Studies done that may not be at your exact location can help support your story and ideas also</a:t>
            </a:r>
          </a:p>
          <a:p>
            <a:r>
              <a:rPr lang="en-US" sz="1900" b="1" dirty="0" smtClean="0"/>
              <a:t>NEXT: It</a:t>
            </a:r>
            <a:r>
              <a:rPr lang="en-US" sz="1900" b="1" baseline="0" dirty="0" smtClean="0"/>
              <a:t> Starts in Parks</a:t>
            </a:r>
            <a:endParaRPr lang="en-US" sz="1900" b="1" dirty="0" smtClean="0"/>
          </a:p>
          <a:p>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71</a:t>
            </a:fld>
            <a:endParaRPr lang="en-US"/>
          </a:p>
        </p:txBody>
      </p:sp>
    </p:spTree>
    <p:extLst>
      <p:ext uri="{BB962C8B-B14F-4D97-AF65-F5344CB8AC3E}">
        <p14:creationId xmlns:p14="http://schemas.microsoft.com/office/powerpoint/2010/main" val="5535408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Show them ISIP webpages with resources and </a:t>
            </a:r>
            <a:r>
              <a:rPr lang="en-US" sz="1900" b="1" dirty="0" smtClean="0"/>
              <a:t>messaging</a:t>
            </a:r>
          </a:p>
          <a:p>
            <a:endParaRPr lang="en-US" sz="1900" b="1" dirty="0" smtClean="0"/>
          </a:p>
          <a:p>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72</a:t>
            </a:fld>
            <a:endParaRPr lang="en-US"/>
          </a:p>
        </p:txBody>
      </p:sp>
    </p:spTree>
    <p:extLst>
      <p:ext uri="{BB962C8B-B14F-4D97-AF65-F5344CB8AC3E}">
        <p14:creationId xmlns:p14="http://schemas.microsoft.com/office/powerpoint/2010/main" val="2898442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Exercise – think of two things for each group that might make your report information compelling.  Talk about it amongst your </a:t>
            </a:r>
            <a:r>
              <a:rPr lang="en-US" sz="1900" b="1" dirty="0" smtClean="0"/>
              <a:t>table</a:t>
            </a:r>
            <a:endParaRPr lang="en-US" sz="1900" b="1" dirty="0"/>
          </a:p>
        </p:txBody>
      </p:sp>
      <p:sp>
        <p:nvSpPr>
          <p:cNvPr id="4" name="Slide Number Placeholder 3"/>
          <p:cNvSpPr>
            <a:spLocks noGrp="1"/>
          </p:cNvSpPr>
          <p:nvPr>
            <p:ph type="sldNum" sz="quarter" idx="10"/>
          </p:nvPr>
        </p:nvSpPr>
        <p:spPr/>
        <p:txBody>
          <a:bodyPr/>
          <a:lstStyle/>
          <a:p>
            <a:fld id="{4B4B8972-87F8-4B43-8418-744F6A72E759}" type="slidenum">
              <a:rPr lang="en-US" smtClean="0"/>
              <a:t>73</a:t>
            </a:fld>
            <a:endParaRPr lang="en-US"/>
          </a:p>
        </p:txBody>
      </p:sp>
    </p:spTree>
    <p:extLst>
      <p:ext uri="{BB962C8B-B14F-4D97-AF65-F5344CB8AC3E}">
        <p14:creationId xmlns:p14="http://schemas.microsoft.com/office/powerpoint/2010/main" val="22804912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Exercise – each group select one off the list</a:t>
            </a:r>
          </a:p>
          <a:p>
            <a:r>
              <a:rPr lang="en-US" sz="1900" b="1" dirty="0"/>
              <a:t>Develop a message using one of your results</a:t>
            </a:r>
          </a:p>
          <a:p>
            <a:r>
              <a:rPr lang="en-US" sz="1900" b="1" dirty="0"/>
              <a:t>Come back and present in ____ Minutes</a:t>
            </a:r>
          </a:p>
        </p:txBody>
      </p:sp>
      <p:sp>
        <p:nvSpPr>
          <p:cNvPr id="4" name="Slide Number Placeholder 3"/>
          <p:cNvSpPr>
            <a:spLocks noGrp="1"/>
          </p:cNvSpPr>
          <p:nvPr>
            <p:ph type="sldNum" sz="quarter" idx="10"/>
          </p:nvPr>
        </p:nvSpPr>
        <p:spPr/>
        <p:txBody>
          <a:bodyPr/>
          <a:lstStyle/>
          <a:p>
            <a:fld id="{4B4B8972-87F8-4B43-8418-744F6A72E759}" type="slidenum">
              <a:rPr lang="en-US" smtClean="0"/>
              <a:t>74</a:t>
            </a:fld>
            <a:endParaRPr lang="en-US"/>
          </a:p>
        </p:txBody>
      </p:sp>
    </p:spTree>
    <p:extLst>
      <p:ext uri="{BB962C8B-B14F-4D97-AF65-F5344CB8AC3E}">
        <p14:creationId xmlns:p14="http://schemas.microsoft.com/office/powerpoint/2010/main" val="32927657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Need to reach</a:t>
            </a:r>
          </a:p>
          <a:p>
            <a:r>
              <a:rPr lang="en-US" sz="1900" b="1" dirty="0"/>
              <a:t>   City Management – stakeholders example – finance department, police department, environmental services, etc…..</a:t>
            </a:r>
          </a:p>
          <a:p>
            <a:endParaRPr lang="en-US" sz="1900" b="1" dirty="0"/>
          </a:p>
          <a:p>
            <a:r>
              <a:rPr lang="en-US" sz="1900" b="1" dirty="0"/>
              <a:t>Want to reach</a:t>
            </a:r>
          </a:p>
          <a:p>
            <a:r>
              <a:rPr lang="en-US" sz="1900" b="1" dirty="0"/>
              <a:t>   Citizens – stakeholders example – those who know about you, those that don’t know about you, your best advocates, your worst critics</a:t>
            </a:r>
          </a:p>
          <a:p>
            <a:endParaRPr lang="en-US" sz="1900" b="1" dirty="0"/>
          </a:p>
          <a:p>
            <a:r>
              <a:rPr lang="en-US" sz="1900" b="1" dirty="0"/>
              <a:t>What area is most appropriate – don’t overwhelm your groups with information they aren’t interested in – KNOW YOUR AUDIENCE – a presentation to a high school class won’t be the same as a presentation to your city commission.</a:t>
            </a:r>
          </a:p>
          <a:p>
            <a:endParaRPr lang="en-US" sz="1900" b="1" dirty="0"/>
          </a:p>
          <a:p>
            <a:r>
              <a:rPr lang="en-US" sz="1900" b="1" dirty="0" smtClean="0">
                <a:solidFill>
                  <a:srgbClr val="FF0000"/>
                </a:solidFill>
              </a:rPr>
              <a:t>Exercise</a:t>
            </a:r>
            <a:r>
              <a:rPr lang="en-US" sz="1900" b="1" dirty="0" smtClean="0"/>
              <a:t> </a:t>
            </a:r>
            <a:r>
              <a:rPr lang="en-US" sz="1900" b="1" dirty="0"/>
              <a:t>– develop your personal plan – we know you may not have all the information (i.e. time it will take) but do your best</a:t>
            </a:r>
          </a:p>
          <a:p>
            <a:endParaRPr lang="en-US" sz="1900" b="1" dirty="0"/>
          </a:p>
          <a:p>
            <a:r>
              <a:rPr lang="en-US" sz="1900" b="1" dirty="0"/>
              <a:t>Selection one audience – either you need to reach or you want to reach and then construct a plan accordingly</a:t>
            </a:r>
          </a:p>
        </p:txBody>
      </p:sp>
      <p:sp>
        <p:nvSpPr>
          <p:cNvPr id="4" name="Slide Number Placeholder 3"/>
          <p:cNvSpPr>
            <a:spLocks noGrp="1"/>
          </p:cNvSpPr>
          <p:nvPr>
            <p:ph type="sldNum" sz="quarter" idx="10"/>
          </p:nvPr>
        </p:nvSpPr>
        <p:spPr/>
        <p:txBody>
          <a:bodyPr/>
          <a:lstStyle/>
          <a:p>
            <a:fld id="{4B4B8972-87F8-4B43-8418-744F6A72E759}" type="slidenum">
              <a:rPr lang="en-US" smtClean="0"/>
              <a:t>75</a:t>
            </a:fld>
            <a:endParaRPr lang="en-US"/>
          </a:p>
        </p:txBody>
      </p:sp>
    </p:spTree>
    <p:extLst>
      <p:ext uri="{BB962C8B-B14F-4D97-AF65-F5344CB8AC3E}">
        <p14:creationId xmlns:p14="http://schemas.microsoft.com/office/powerpoint/2010/main" val="1295963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Need to reach</a:t>
            </a:r>
          </a:p>
          <a:p>
            <a:r>
              <a:rPr lang="en-US" sz="1900" b="1" dirty="0"/>
              <a:t>   City Management – stakeholders example – finance department, police department, environmental services, etc…..</a:t>
            </a:r>
          </a:p>
          <a:p>
            <a:endParaRPr lang="en-US" sz="1900" b="1" dirty="0"/>
          </a:p>
          <a:p>
            <a:r>
              <a:rPr lang="en-US" sz="1900" b="1" dirty="0"/>
              <a:t>Want to reach</a:t>
            </a:r>
          </a:p>
          <a:p>
            <a:r>
              <a:rPr lang="en-US" sz="1900" b="1" dirty="0"/>
              <a:t>   Citizens – stakeholders example – those who know about you, those that don’t know about you, your best advocates, your worst critics</a:t>
            </a:r>
          </a:p>
          <a:p>
            <a:endParaRPr lang="en-US" sz="1900" b="1" dirty="0"/>
          </a:p>
          <a:p>
            <a:r>
              <a:rPr lang="en-US" sz="1900" b="1" dirty="0"/>
              <a:t>What area is most appropriate – don’t overwhelm your groups with information they aren’t interested in – KNOW YOUR AUDIENCE – a presentation to a high school class won’t be the same as a presentation to your city commission.</a:t>
            </a:r>
          </a:p>
          <a:p>
            <a:endParaRPr lang="en-US" sz="1900" b="1" dirty="0"/>
          </a:p>
          <a:p>
            <a:endParaRPr lang="en-US" sz="1900" b="1" dirty="0"/>
          </a:p>
          <a:p>
            <a:r>
              <a:rPr lang="en-US" sz="1900" b="1" dirty="0">
                <a:solidFill>
                  <a:srgbClr val="FF0000"/>
                </a:solidFill>
              </a:rPr>
              <a:t>Exercise</a:t>
            </a:r>
            <a:r>
              <a:rPr lang="en-US" sz="1900" b="1" dirty="0"/>
              <a:t> – develop your personal plan – we know you may not have all the information (i.e. time it will take) but do your best</a:t>
            </a:r>
          </a:p>
          <a:p>
            <a:endParaRPr lang="en-US" sz="1900" b="1" dirty="0"/>
          </a:p>
          <a:p>
            <a:r>
              <a:rPr lang="en-US" sz="1900" b="1" dirty="0"/>
              <a:t>Selection one audience – either you need to reach or you want to reach and then construct a plan accordingly</a:t>
            </a:r>
          </a:p>
        </p:txBody>
      </p:sp>
      <p:sp>
        <p:nvSpPr>
          <p:cNvPr id="4" name="Slide Number Placeholder 3"/>
          <p:cNvSpPr>
            <a:spLocks noGrp="1"/>
          </p:cNvSpPr>
          <p:nvPr>
            <p:ph type="sldNum" sz="quarter" idx="10"/>
          </p:nvPr>
        </p:nvSpPr>
        <p:spPr/>
        <p:txBody>
          <a:bodyPr/>
          <a:lstStyle/>
          <a:p>
            <a:fld id="{4B4B8972-87F8-4B43-8418-744F6A72E759}" type="slidenum">
              <a:rPr lang="en-US" smtClean="0"/>
              <a:t>76</a:t>
            </a:fld>
            <a:endParaRPr lang="en-US"/>
          </a:p>
        </p:txBody>
      </p:sp>
    </p:spTree>
    <p:extLst>
      <p:ext uri="{BB962C8B-B14F-4D97-AF65-F5344CB8AC3E}">
        <p14:creationId xmlns:p14="http://schemas.microsoft.com/office/powerpoint/2010/main" val="5541416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Need to reach</a:t>
            </a:r>
          </a:p>
          <a:p>
            <a:r>
              <a:rPr lang="en-US" sz="1900" b="1" dirty="0"/>
              <a:t>   City Management – stakeholders example – finance department, police department, environmental services, etc…..</a:t>
            </a:r>
          </a:p>
          <a:p>
            <a:endParaRPr lang="en-US" sz="1900" b="1" dirty="0"/>
          </a:p>
          <a:p>
            <a:r>
              <a:rPr lang="en-US" sz="1900" b="1" dirty="0"/>
              <a:t>Want to reach</a:t>
            </a:r>
          </a:p>
          <a:p>
            <a:r>
              <a:rPr lang="en-US" sz="1900" b="1" dirty="0"/>
              <a:t>   Citizens – stakeholders example – those who know about you, those that don’t know about you, your best advocates, your worst critics</a:t>
            </a:r>
          </a:p>
          <a:p>
            <a:endParaRPr lang="en-US" sz="1900" b="1" dirty="0"/>
          </a:p>
          <a:p>
            <a:r>
              <a:rPr lang="en-US" sz="1900" b="1" dirty="0"/>
              <a:t>What area is most appropriate – don’t overwhelm your groups with information they aren’t interested in – KNOW YOUR AUDIENCE – a presentation to a high school class won’t be the same as a presentation to your city commission.</a:t>
            </a:r>
          </a:p>
          <a:p>
            <a:endParaRPr lang="en-US" sz="1900" b="1" dirty="0"/>
          </a:p>
          <a:p>
            <a:endParaRPr lang="en-US" sz="1900" b="1" dirty="0"/>
          </a:p>
          <a:p>
            <a:r>
              <a:rPr lang="en-US" sz="1900" b="1" dirty="0">
                <a:solidFill>
                  <a:srgbClr val="FF0000"/>
                </a:solidFill>
              </a:rPr>
              <a:t>Exercise</a:t>
            </a:r>
            <a:r>
              <a:rPr lang="en-US" sz="1900" b="1" dirty="0"/>
              <a:t> – develop your personal plan – we know you may not have all the information (i.e. time it will take) but do your best</a:t>
            </a:r>
          </a:p>
          <a:p>
            <a:endParaRPr lang="en-US" sz="1900" b="1" dirty="0"/>
          </a:p>
          <a:p>
            <a:r>
              <a:rPr lang="en-US" sz="1900" b="1" dirty="0"/>
              <a:t>Selection one audience – either you need to reach or you want to reach and then construct a plan accordingly</a:t>
            </a:r>
          </a:p>
        </p:txBody>
      </p:sp>
      <p:sp>
        <p:nvSpPr>
          <p:cNvPr id="4" name="Slide Number Placeholder 3"/>
          <p:cNvSpPr>
            <a:spLocks noGrp="1"/>
          </p:cNvSpPr>
          <p:nvPr>
            <p:ph type="sldNum" sz="quarter" idx="10"/>
          </p:nvPr>
        </p:nvSpPr>
        <p:spPr/>
        <p:txBody>
          <a:bodyPr/>
          <a:lstStyle/>
          <a:p>
            <a:fld id="{4B4B8972-87F8-4B43-8418-744F6A72E759}" type="slidenum">
              <a:rPr lang="en-US" smtClean="0"/>
              <a:t>77</a:t>
            </a:fld>
            <a:endParaRPr lang="en-US"/>
          </a:p>
        </p:txBody>
      </p:sp>
    </p:spTree>
    <p:extLst>
      <p:ext uri="{BB962C8B-B14F-4D97-AF65-F5344CB8AC3E}">
        <p14:creationId xmlns:p14="http://schemas.microsoft.com/office/powerpoint/2010/main" val="21567596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Need to reach</a:t>
            </a:r>
          </a:p>
          <a:p>
            <a:r>
              <a:rPr lang="en-US" sz="1900" b="1" dirty="0"/>
              <a:t>   City Management – stakeholders example – finance department, police department, environmental services, etc…..</a:t>
            </a:r>
          </a:p>
          <a:p>
            <a:endParaRPr lang="en-US" sz="1900" b="1" dirty="0"/>
          </a:p>
          <a:p>
            <a:r>
              <a:rPr lang="en-US" sz="1900" b="1" dirty="0"/>
              <a:t>Want to reach</a:t>
            </a:r>
          </a:p>
          <a:p>
            <a:r>
              <a:rPr lang="en-US" sz="1900" b="1" dirty="0"/>
              <a:t>   Citizens – stakeholders example – those who know about you, those that don’t know about you, your best advocates, your worst critics</a:t>
            </a:r>
          </a:p>
          <a:p>
            <a:endParaRPr lang="en-US" sz="1900" b="1" dirty="0"/>
          </a:p>
          <a:p>
            <a:r>
              <a:rPr lang="en-US" sz="1900" b="1" dirty="0"/>
              <a:t>What area is most appropriate – don’t overwhelm your groups with information they aren’t interested in – KNOW YOUR AUDIENCE – a presentation to a high school class won’t be the same as a presentation to your city commission.</a:t>
            </a:r>
          </a:p>
          <a:p>
            <a:endParaRPr lang="en-US" sz="1900" b="1" dirty="0"/>
          </a:p>
          <a:p>
            <a:endParaRPr lang="en-US" sz="1900" b="1" dirty="0"/>
          </a:p>
          <a:p>
            <a:r>
              <a:rPr lang="en-US" sz="1900" b="1" dirty="0">
                <a:solidFill>
                  <a:srgbClr val="FF0000"/>
                </a:solidFill>
              </a:rPr>
              <a:t>Exercise</a:t>
            </a:r>
            <a:r>
              <a:rPr lang="en-US" sz="1900" b="1" dirty="0"/>
              <a:t> – develop your personal plan – we know you may not have all the information (i.e. time it will take) but do your best</a:t>
            </a:r>
          </a:p>
          <a:p>
            <a:endParaRPr lang="en-US" sz="1900" b="1" dirty="0"/>
          </a:p>
          <a:p>
            <a:r>
              <a:rPr lang="en-US" sz="1900" b="1" dirty="0"/>
              <a:t>Selection one audience – either you need to reach or you want to reach and then construct a plan accordingly</a:t>
            </a:r>
          </a:p>
        </p:txBody>
      </p:sp>
      <p:sp>
        <p:nvSpPr>
          <p:cNvPr id="4" name="Slide Number Placeholder 3"/>
          <p:cNvSpPr>
            <a:spLocks noGrp="1"/>
          </p:cNvSpPr>
          <p:nvPr>
            <p:ph type="sldNum" sz="quarter" idx="10"/>
          </p:nvPr>
        </p:nvSpPr>
        <p:spPr/>
        <p:txBody>
          <a:bodyPr/>
          <a:lstStyle/>
          <a:p>
            <a:fld id="{4B4B8972-87F8-4B43-8418-744F6A72E759}" type="slidenum">
              <a:rPr lang="en-US" smtClean="0"/>
              <a:t>78</a:t>
            </a:fld>
            <a:endParaRPr lang="en-US"/>
          </a:p>
        </p:txBody>
      </p:sp>
    </p:spTree>
    <p:extLst>
      <p:ext uri="{BB962C8B-B14F-4D97-AF65-F5344CB8AC3E}">
        <p14:creationId xmlns:p14="http://schemas.microsoft.com/office/powerpoint/2010/main" val="2153986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79</a:t>
            </a:fld>
            <a:endParaRPr lang="en-US"/>
          </a:p>
        </p:txBody>
      </p:sp>
    </p:spTree>
    <p:extLst>
      <p:ext uri="{BB962C8B-B14F-4D97-AF65-F5344CB8AC3E}">
        <p14:creationId xmlns:p14="http://schemas.microsoft.com/office/powerpoint/2010/main" val="167771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Econnect site where you can share reports.</a:t>
            </a:r>
          </a:p>
          <a:p>
            <a:endParaRPr lang="en-US" sz="1900" b="1" dirty="0"/>
          </a:p>
          <a:p>
            <a:r>
              <a:rPr lang="en-US" sz="1900" b="1" dirty="0"/>
              <a:t>If you have registered for the calculator you have been automatically added to this discussion group.</a:t>
            </a:r>
          </a:p>
        </p:txBody>
      </p:sp>
      <p:sp>
        <p:nvSpPr>
          <p:cNvPr id="4" name="Slide Number Placeholder 3"/>
          <p:cNvSpPr>
            <a:spLocks noGrp="1"/>
          </p:cNvSpPr>
          <p:nvPr>
            <p:ph type="sldNum" sz="quarter" idx="10"/>
          </p:nvPr>
        </p:nvSpPr>
        <p:spPr/>
        <p:txBody>
          <a:bodyPr/>
          <a:lstStyle/>
          <a:p>
            <a:fld id="{4B4B8972-87F8-4B43-8418-744F6A72E759}" type="slidenum">
              <a:rPr lang="en-US" smtClean="0"/>
              <a:t>8</a:t>
            </a:fld>
            <a:endParaRPr lang="en-US"/>
          </a:p>
        </p:txBody>
      </p:sp>
    </p:spTree>
    <p:extLst>
      <p:ext uri="{BB962C8B-B14F-4D97-AF65-F5344CB8AC3E}">
        <p14:creationId xmlns:p14="http://schemas.microsoft.com/office/powerpoint/2010/main" val="1732176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B8972-87F8-4B43-8418-744F6A72E759}" type="slidenum">
              <a:rPr lang="en-US" smtClean="0"/>
              <a:t>80</a:t>
            </a:fld>
            <a:endParaRPr lang="en-US"/>
          </a:p>
        </p:txBody>
      </p:sp>
    </p:spTree>
    <p:extLst>
      <p:ext uri="{BB962C8B-B14F-4D97-AF65-F5344CB8AC3E}">
        <p14:creationId xmlns:p14="http://schemas.microsoft.com/office/powerpoint/2010/main" val="14111960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81</a:t>
            </a:fld>
            <a:endParaRPr lang="en-US"/>
          </a:p>
        </p:txBody>
      </p:sp>
    </p:spTree>
    <p:extLst>
      <p:ext uri="{BB962C8B-B14F-4D97-AF65-F5344CB8AC3E}">
        <p14:creationId xmlns:p14="http://schemas.microsoft.com/office/powerpoint/2010/main" val="7286978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82</a:t>
            </a:fld>
            <a:endParaRPr lang="en-US"/>
          </a:p>
        </p:txBody>
      </p:sp>
    </p:spTree>
    <p:extLst>
      <p:ext uri="{BB962C8B-B14F-4D97-AF65-F5344CB8AC3E}">
        <p14:creationId xmlns:p14="http://schemas.microsoft.com/office/powerpoint/2010/main" val="82749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B8972-87F8-4B43-8418-744F6A72E759}" type="slidenum">
              <a:rPr lang="en-US" smtClean="0"/>
              <a:t>9</a:t>
            </a:fld>
            <a:endParaRPr lang="en-US"/>
          </a:p>
        </p:txBody>
      </p:sp>
    </p:spTree>
    <p:extLst>
      <p:ext uri="{BB962C8B-B14F-4D97-AF65-F5344CB8AC3E}">
        <p14:creationId xmlns:p14="http://schemas.microsoft.com/office/powerpoint/2010/main" val="170456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22858"/>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5E63AE0-797C-486B-91D4-5E0647E1245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7AA75-5131-49DD-BB22-E57887D2B99F}" type="slidenum">
              <a:rPr lang="en-US" smtClean="0"/>
              <a:t>‹#›</a:t>
            </a:fld>
            <a:endParaRPr lang="en-US"/>
          </a:p>
        </p:txBody>
      </p:sp>
      <p:sp>
        <p:nvSpPr>
          <p:cNvPr id="113" name="Rectangle 112"/>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543050"/>
            <a:ext cx="4801394" cy="2115741"/>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63AE0-797C-486B-91D4-5E0647E1245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63AE0-797C-486B-91D4-5E0647E1245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E63AE0-797C-486B-91D4-5E0647E1245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2" y="-22859"/>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3233376"/>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3290526"/>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5"/>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05E63AE0-797C-486B-91D4-5E0647E1245F}" type="datetimeFigureOut">
              <a:rPr lang="en-US" smtClean="0"/>
              <a:t>11/22/2019</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E63AE0-797C-486B-91D4-5E0647E1245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E63AE0-797C-486B-91D4-5E0647E1245F}"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E63AE0-797C-486B-91D4-5E0647E1245F}"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63AE0-797C-486B-91D4-5E0647E1245F}"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7AA75-5131-49DD-BB22-E57887D2B9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63AE0-797C-486B-91D4-5E0647E1245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7AA75-5131-49DD-BB22-E57887D2B99F}" type="slidenum">
              <a:rPr lang="en-US" smtClean="0"/>
              <a:t>‹#›</a:t>
            </a:fld>
            <a:endParaRPr lang="en-US"/>
          </a:p>
        </p:txBody>
      </p:sp>
      <p:sp>
        <p:nvSpPr>
          <p:cNvPr id="37" name="Rectangle 36"/>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426464"/>
            <a:ext cx="2377440" cy="10287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05E63AE0-797C-486B-91D4-5E0647E1245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7AA75-5131-49DD-BB22-E57887D2B99F}" type="slidenum">
              <a:rPr lang="en-US" smtClean="0"/>
              <a:t>‹#›</a:t>
            </a:fld>
            <a:endParaRPr lang="en-US"/>
          </a:p>
        </p:txBody>
      </p:sp>
      <p:sp>
        <p:nvSpPr>
          <p:cNvPr id="33" name="Rectangle 32"/>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428750"/>
            <a:ext cx="2377440" cy="10287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90" name="Rectangle 189"/>
          <p:cNvSpPr/>
          <p:nvPr/>
        </p:nvSpPr>
        <p:spPr>
          <a:xfrm>
            <a:off x="149352" y="102870"/>
            <a:ext cx="8869680" cy="493776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34306"/>
            <a:ext cx="2133600" cy="273844"/>
          </a:xfrm>
          <a:prstGeom prst="rect">
            <a:avLst/>
          </a:prstGeom>
        </p:spPr>
        <p:txBody>
          <a:bodyPr vert="horz" lIns="91440" tIns="45720" rIns="91440" bIns="45720" rtlCol="0" anchor="ctr"/>
          <a:lstStyle>
            <a:lvl1pPr algn="l">
              <a:defRPr sz="1200">
                <a:solidFill>
                  <a:schemeClr val="tx2"/>
                </a:solidFill>
              </a:defRPr>
            </a:lvl1pPr>
          </a:lstStyle>
          <a:p>
            <a:fld id="{05E63AE0-797C-486B-91D4-5E0647E1245F}" type="datetimeFigureOut">
              <a:rPr lang="en-US" smtClean="0"/>
              <a:t>11/22/2019</a:t>
            </a:fld>
            <a:endParaRPr lang="en-US"/>
          </a:p>
        </p:txBody>
      </p:sp>
      <p:sp>
        <p:nvSpPr>
          <p:cNvPr id="5" name="Footer Placeholder 4"/>
          <p:cNvSpPr>
            <a:spLocks noGrp="1"/>
          </p:cNvSpPr>
          <p:nvPr>
            <p:ph type="ftr" sz="quarter" idx="3"/>
          </p:nvPr>
        </p:nvSpPr>
        <p:spPr>
          <a:xfrm>
            <a:off x="2831123" y="4734306"/>
            <a:ext cx="3481754" cy="273844"/>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4734306"/>
            <a:ext cx="2133600" cy="273844"/>
          </a:xfrm>
          <a:prstGeom prst="rect">
            <a:avLst/>
          </a:prstGeom>
        </p:spPr>
        <p:txBody>
          <a:bodyPr vert="horz" lIns="91440" tIns="45720" rIns="91440" bIns="45720" rtlCol="0" anchor="ctr"/>
          <a:lstStyle>
            <a:lvl1pPr algn="r">
              <a:defRPr sz="1200">
                <a:solidFill>
                  <a:schemeClr val="tx2"/>
                </a:solidFill>
              </a:defRPr>
            </a:lvl1pPr>
          </a:lstStyle>
          <a:p>
            <a:fld id="{6D97AA75-5131-49DD-BB22-E57887D2B9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V4Y6q6V5X8w"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www.myfan.org/state-of-afterschool-summer-learning-in-florida/" TargetMode="External"/><Relationship Id="rId3" Type="http://schemas.openxmlformats.org/officeDocument/2006/relationships/hyperlink" Target="https://nextcity.org/daily/entry/what-baltimores-plan-to-redesign-its-waterfront-means-for-communities" TargetMode="External"/><Relationship Id="rId7" Type="http://schemas.openxmlformats.org/officeDocument/2006/relationships/hyperlink" Target="https://www.conservationgateway.org/Pages/Florida-Mangroves.aspx"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www.landscapeperformance.org/case-study-briefs" TargetMode="External"/><Relationship Id="rId5" Type="http://schemas.openxmlformats.org/officeDocument/2006/relationships/hyperlink" Target="http://publicfiles.dep.state.fl.us/OPP%20Public%20Access/2019%20SCORP/SCORP%20Regional%20Reports%202019/" TargetMode="External"/><Relationship Id="rId4" Type="http://schemas.openxmlformats.org/officeDocument/2006/relationships/hyperlink" Target="https://www.heraldtribune.com/business/20191104/benderson-parks-economic-impact-hits-348-million"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3000"/>
                <a:shade val="97000"/>
                <a:satMod val="230000"/>
              </a:schemeClr>
            </a:gs>
            <a:gs pos="100000">
              <a:schemeClr val="bg1">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 y="590550"/>
            <a:ext cx="5181600" cy="3768132"/>
          </a:xfrm>
          <a:prstGeom prst="rect">
            <a:avLst/>
          </a:prstGeom>
        </p:spPr>
      </p:pic>
      <p:sp>
        <p:nvSpPr>
          <p:cNvPr id="2" name="Oval 1"/>
          <p:cNvSpPr/>
          <p:nvPr/>
        </p:nvSpPr>
        <p:spPr>
          <a:xfrm>
            <a:off x="5638800" y="819150"/>
            <a:ext cx="3200400" cy="3200400"/>
          </a:xfrm>
          <a:prstGeom prst="ellipse">
            <a:avLst/>
          </a:prstGeom>
          <a:solidFill>
            <a:srgbClr val="9ECE7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Please go ahead and Log </a:t>
            </a:r>
            <a:r>
              <a:rPr lang="en-US" b="1" dirty="0"/>
              <a:t>i</a:t>
            </a:r>
            <a:r>
              <a:rPr lang="en-US" b="1" dirty="0" smtClean="0"/>
              <a:t>nto the </a:t>
            </a:r>
            <a:br>
              <a:rPr lang="en-US" b="1" dirty="0" smtClean="0"/>
            </a:br>
            <a:r>
              <a:rPr lang="en-US" b="1" dirty="0" smtClean="0"/>
              <a:t>Public </a:t>
            </a:r>
            <a:r>
              <a:rPr lang="en-US" b="1" dirty="0" err="1" smtClean="0"/>
              <a:t>WiFi</a:t>
            </a:r>
            <a:endParaRPr lang="en-US" b="1" dirty="0"/>
          </a:p>
        </p:txBody>
      </p:sp>
    </p:spTree>
    <p:extLst>
      <p:ext uri="{BB962C8B-B14F-4D97-AF65-F5344CB8AC3E}">
        <p14:creationId xmlns:p14="http://schemas.microsoft.com/office/powerpoint/2010/main" val="3534104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7937-6CC4-D844-A283-D05BF4557C9B}"/>
              </a:ext>
            </a:extLst>
          </p:cNvPr>
          <p:cNvSpPr>
            <a:spLocks noGrp="1"/>
          </p:cNvSpPr>
          <p:nvPr>
            <p:ph type="title"/>
          </p:nvPr>
        </p:nvSpPr>
        <p:spPr/>
        <p:txBody>
          <a:bodyPr/>
          <a:lstStyle/>
          <a:p>
            <a:r>
              <a:rPr lang="en-US" dirty="0"/>
              <a:t>Philosophical Decisions</a:t>
            </a:r>
          </a:p>
        </p:txBody>
      </p:sp>
      <p:sp>
        <p:nvSpPr>
          <p:cNvPr id="3" name="Content Placeholder 2">
            <a:extLst>
              <a:ext uri="{FF2B5EF4-FFF2-40B4-BE49-F238E27FC236}">
                <a16:creationId xmlns:a16="http://schemas.microsoft.com/office/drawing/2014/main" id="{B1CC825E-3126-1D4D-AA21-C827E907F6A6}"/>
              </a:ext>
            </a:extLst>
          </p:cNvPr>
          <p:cNvSpPr>
            <a:spLocks noGrp="1"/>
          </p:cNvSpPr>
          <p:nvPr>
            <p:ph idx="1"/>
          </p:nvPr>
        </p:nvSpPr>
        <p:spPr/>
        <p:txBody>
          <a:bodyPr>
            <a:noAutofit/>
          </a:bodyPr>
          <a:lstStyle/>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What methodologies you will will apply to each of the areas so your agency is reporting in a standard method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There are calculations that allow you to override conservative figures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If you have more definitive local information that you believe is reliable, determine if you want to apply that in place of our calculations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Do you want </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information for </a:t>
            </a: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individual parks/programs, or do you want to report as a whole </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system?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92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68EE-5F0F-6B41-B18C-BDCFFC19E2E4}"/>
              </a:ext>
            </a:extLst>
          </p:cNvPr>
          <p:cNvSpPr>
            <a:spLocks noGrp="1"/>
          </p:cNvSpPr>
          <p:nvPr>
            <p:ph type="title"/>
          </p:nvPr>
        </p:nvSpPr>
        <p:spPr/>
        <p:txBody>
          <a:bodyPr/>
          <a:lstStyle/>
          <a:p>
            <a:r>
              <a:rPr lang="en-US" dirty="0"/>
              <a:t>Information to Collect in Advance</a:t>
            </a:r>
          </a:p>
        </p:txBody>
      </p:sp>
      <p:sp>
        <p:nvSpPr>
          <p:cNvPr id="3" name="Content Placeholder 2">
            <a:extLst>
              <a:ext uri="{FF2B5EF4-FFF2-40B4-BE49-F238E27FC236}">
                <a16:creationId xmlns:a16="http://schemas.microsoft.com/office/drawing/2014/main" id="{A34F76C5-1C92-CC49-BB37-87A357FA0442}"/>
              </a:ext>
            </a:extLst>
          </p:cNvPr>
          <p:cNvSpPr>
            <a:spLocks noGrp="1"/>
          </p:cNvSpPr>
          <p:nvPr>
            <p:ph idx="1"/>
          </p:nvPr>
        </p:nvSpPr>
        <p:spPr>
          <a:xfrm>
            <a:off x="838200" y="1200150"/>
            <a:ext cx="7543800" cy="3394473"/>
          </a:xfrm>
        </p:spPr>
        <p:txBody>
          <a:bodyPr>
            <a:normAutofit lnSpcReduction="10000"/>
          </a:bodyPr>
          <a:lstStyle/>
          <a:p>
            <a:pPr>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Download the spreadsheet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Collect your information and record on the spreadsheet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Use the spreadsheet for quick data entry and results</a:t>
            </a:r>
          </a:p>
          <a:p>
            <a:pPr marL="0" indent="0">
              <a:buNone/>
            </a:pPr>
            <a:endParaRPr lang="en-US" sz="1800" dirty="0">
              <a:latin typeface="Tw Cen MT" panose="020B0602020104020603" pitchFamily="34" charset="77"/>
              <a:ea typeface="Times New Roman" panose="02020603050405020304" pitchFamily="18" charset="0"/>
              <a:cs typeface="Times New Roman" panose="02020603050405020304" pitchFamily="18" charset="0"/>
            </a:endParaRPr>
          </a:p>
          <a:p>
            <a:pPr marL="0" indent="0">
              <a:buNone/>
            </a:pPr>
            <a:endParaRPr lang="en-US" sz="1800" dirty="0">
              <a:effectLst/>
              <a:latin typeface="Tw Cen MT" panose="020B0602020104020603" pitchFamily="34" charset="77"/>
              <a:ea typeface="Times New Roman" panose="02020603050405020304" pitchFamily="18" charset="0"/>
              <a:cs typeface="Times New Roman" panose="02020603050405020304" pitchFamily="18" charset="0"/>
            </a:endParaRPr>
          </a:p>
          <a:p>
            <a:pPr marL="0" indent="0">
              <a:buNone/>
            </a:pPr>
            <a:endParaRPr lang="en-US" sz="1800" i="1" dirty="0">
              <a:effectLst/>
              <a:latin typeface="Tw Cen MT" panose="020B0602020104020603" pitchFamily="34" charset="77"/>
              <a:ea typeface="Times New Roman" panose="02020603050405020304" pitchFamily="18" charset="0"/>
              <a:cs typeface="Times New Roman" panose="02020603050405020304" pitchFamily="18" charset="0"/>
            </a:endParaRPr>
          </a:p>
          <a:p>
            <a:pPr marL="0" indent="0">
              <a:buNone/>
            </a:pPr>
            <a:endParaRPr lang="en-US" sz="1800" i="1" dirty="0">
              <a:latin typeface="Tw Cen MT" panose="020B0602020104020603" pitchFamily="34" charset="77"/>
              <a:ea typeface="Times New Roman" panose="02020603050405020304" pitchFamily="18" charset="0"/>
              <a:cs typeface="Times New Roman" panose="02020603050405020304" pitchFamily="18" charset="0"/>
            </a:endParaRPr>
          </a:p>
          <a:p>
            <a:pPr marL="0" indent="0">
              <a:buNone/>
            </a:pPr>
            <a:r>
              <a:rPr lang="en-US" sz="1800" i="1" dirty="0">
                <a:effectLst/>
                <a:latin typeface="Tw Cen MT" panose="020B0602020104020603" pitchFamily="34" charset="77"/>
                <a:ea typeface="Times New Roman" panose="02020603050405020304" pitchFamily="18" charset="0"/>
                <a:cs typeface="Times New Roman" panose="02020603050405020304" pitchFamily="18" charset="0"/>
              </a:rPr>
              <a:t>Note:  The last column “Annual Spending on Recreation and/or Events” is a calculation performed by the calculator tool as you enter.  Once you see this calculation, record it in your spreadsheet as you will need this later on in another area of the calculator.</a:t>
            </a:r>
            <a:r>
              <a:rPr lang="en-US" sz="1400" i="1" dirty="0">
                <a:effectLst/>
              </a:rPr>
              <a:t> </a:t>
            </a: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48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7643-4518-CE4B-B2CF-85FA4D5B2639}"/>
              </a:ext>
            </a:extLst>
          </p:cNvPr>
          <p:cNvSpPr>
            <a:spLocks noGrp="1"/>
          </p:cNvSpPr>
          <p:nvPr>
            <p:ph type="title"/>
          </p:nvPr>
        </p:nvSpPr>
        <p:spPr/>
        <p:txBody>
          <a:bodyPr/>
          <a:lstStyle/>
          <a:p>
            <a:r>
              <a:rPr lang="en-US" dirty="0"/>
              <a:t>Helpful Hints</a:t>
            </a:r>
          </a:p>
        </p:txBody>
      </p:sp>
      <p:sp>
        <p:nvSpPr>
          <p:cNvPr id="3" name="Content Placeholder 2">
            <a:extLst>
              <a:ext uri="{FF2B5EF4-FFF2-40B4-BE49-F238E27FC236}">
                <a16:creationId xmlns:a16="http://schemas.microsoft.com/office/drawing/2014/main" id="{E900BD29-76F5-7F49-A7D2-0D2BB34E7905}"/>
              </a:ext>
            </a:extLst>
          </p:cNvPr>
          <p:cNvSpPr>
            <a:spLocks noGrp="1"/>
          </p:cNvSpPr>
          <p:nvPr>
            <p:ph idx="1"/>
          </p:nvPr>
        </p:nvSpPr>
        <p:spPr>
          <a:xfrm>
            <a:off x="381000" y="1063229"/>
            <a:ext cx="8305800" cy="2194321"/>
          </a:xfrm>
        </p:spPr>
        <p:txBody>
          <a:bodyPr>
            <a:normAutofit/>
          </a:bodyPr>
          <a:lstStyle/>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Google Chrome is the preferred browser for the best performance of the </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tool</a:t>
            </a:r>
          </a:p>
          <a:p>
            <a:pPr lvl="0">
              <a:buClr>
                <a:schemeClr val="accent4"/>
              </a:buClr>
            </a:pPr>
            <a:r>
              <a:rPr lang="en-US" sz="2000" dirty="0" smtClean="0">
                <a:latin typeface="Tw Cen MT" panose="020B0602020104020603" pitchFamily="34" charset="77"/>
                <a:ea typeface="Times New Roman" panose="02020603050405020304" pitchFamily="18" charset="0"/>
                <a:cs typeface="Times New Roman" panose="02020603050405020304" pitchFamily="18" charset="0"/>
              </a:rPr>
              <a:t>Depending on which browser or screen size you’re using, the layout of the page may change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You can enter each of the six areas of impact by selecting the field from the top menu bar, or the bottom footer bar</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a:t>
            </a:r>
          </a:p>
          <a:p>
            <a:pPr lvl="0">
              <a:buClr>
                <a:schemeClr val="accent4"/>
              </a:buClr>
            </a:pPr>
            <a:r>
              <a:rPr lang="en-US" sz="2000" dirty="0">
                <a:latin typeface="Tw Cen MT" panose="020B0602020104020603" pitchFamily="34" charset="77"/>
                <a:ea typeface="Times New Roman" panose="02020603050405020304" pitchFamily="18" charset="0"/>
                <a:cs typeface="Times New Roman" panose="02020603050405020304" pitchFamily="18" charset="0"/>
              </a:rPr>
              <a:t>White fields are those in which you will enter information.</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lvl="0">
              <a:buFont typeface="Wingdings" pitchFamily="2" charset="2"/>
              <a:buChar char="Ø"/>
            </a:pP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F:\Strategic Plan\Economic Impact\Calculator Project\box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57550"/>
            <a:ext cx="3369945" cy="13661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142680"/>
            <a:ext cx="4572000" cy="1015663"/>
          </a:xfrm>
          <a:prstGeom prst="rect">
            <a:avLst/>
          </a:prstGeom>
        </p:spPr>
        <p:txBody>
          <a:bodyPr>
            <a:spAutoFit/>
          </a:bodyPr>
          <a:lstStyle/>
          <a:p>
            <a:pPr marL="342900" lvl="0" indent="-342900">
              <a:buClr>
                <a:schemeClr val="accent4"/>
              </a:buClr>
              <a:buFont typeface="Arial" panose="020B0604020202020204" pitchFamily="34" charset="0"/>
              <a:buChar char="•"/>
            </a:pPr>
            <a:r>
              <a:rPr lang="en-US" sz="2000" dirty="0">
                <a:solidFill>
                  <a:schemeClr val="tx2"/>
                </a:solidFill>
                <a:latin typeface="Tw Cen MT" panose="020B0602020104020603" pitchFamily="34" charset="77"/>
                <a:ea typeface="Times New Roman" panose="02020603050405020304" pitchFamily="18" charset="0"/>
                <a:cs typeface="Times New Roman" panose="02020603050405020304" pitchFamily="18" charset="0"/>
              </a:rPr>
              <a:t>Grey fields are those where there is a resulting calculated value based on your entries.</a:t>
            </a:r>
          </a:p>
        </p:txBody>
      </p:sp>
    </p:spTree>
    <p:extLst>
      <p:ext uri="{BB962C8B-B14F-4D97-AF65-F5344CB8AC3E}">
        <p14:creationId xmlns:p14="http://schemas.microsoft.com/office/powerpoint/2010/main" val="3973272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D712-DEAD-274C-A301-10C94914C572}"/>
              </a:ext>
            </a:extLst>
          </p:cNvPr>
          <p:cNvSpPr>
            <a:spLocks noGrp="1"/>
          </p:cNvSpPr>
          <p:nvPr>
            <p:ph type="title"/>
          </p:nvPr>
        </p:nvSpPr>
        <p:spPr/>
        <p:txBody>
          <a:bodyPr/>
          <a:lstStyle/>
          <a:p>
            <a:r>
              <a:rPr lang="en-US" dirty="0"/>
              <a:t>Helpful Hints</a:t>
            </a:r>
          </a:p>
        </p:txBody>
      </p:sp>
      <p:sp>
        <p:nvSpPr>
          <p:cNvPr id="3" name="Content Placeholder 2">
            <a:extLst>
              <a:ext uri="{FF2B5EF4-FFF2-40B4-BE49-F238E27FC236}">
                <a16:creationId xmlns:a16="http://schemas.microsoft.com/office/drawing/2014/main" id="{19872690-D82C-F040-9582-30FEA72985BB}"/>
              </a:ext>
            </a:extLst>
          </p:cNvPr>
          <p:cNvSpPr>
            <a:spLocks noGrp="1"/>
          </p:cNvSpPr>
          <p:nvPr>
            <p:ph idx="1"/>
          </p:nvPr>
        </p:nvSpPr>
        <p:spPr/>
        <p:txBody>
          <a:bodyPr>
            <a:normAutofit/>
          </a:bodyPr>
          <a:lstStyle/>
          <a:p>
            <a:pPr lvl="0">
              <a:buClr>
                <a:schemeClr val="accent4"/>
              </a:buClr>
            </a:pP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Information </a:t>
            </a: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Points – hover over these to give you more information on the data point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4"/>
              </a:buClr>
            </a:pP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Near the bottom of each page you can select the information point to take you to the research citations</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a:t>
            </a:r>
          </a:p>
          <a:p>
            <a:pPr>
              <a:buClr>
                <a:schemeClr val="accent4"/>
              </a:buClr>
            </a:pPr>
            <a:r>
              <a:rPr lang="en-US" sz="2000" dirty="0">
                <a:latin typeface="Tw Cen MT" panose="020B0602020104020603" pitchFamily="34" charset="77"/>
                <a:ea typeface="Times New Roman" panose="02020603050405020304" pitchFamily="18" charset="0"/>
                <a:cs typeface="Times New Roman" panose="02020603050405020304" pitchFamily="18" charset="0"/>
              </a:rPr>
              <a:t>When you leave the calculator, the last entry you made will be retained – allows you to return to entry if interrupted.</a:t>
            </a:r>
            <a:r>
              <a:rPr lang="en-US" sz="2000" dirty="0"/>
              <a:t> </a:t>
            </a:r>
            <a:endParaRPr lang="en-US" sz="2000" dirty="0" smtClean="0"/>
          </a:p>
        </p:txBody>
      </p:sp>
      <p:pic>
        <p:nvPicPr>
          <p:cNvPr id="2050" name="Picture 2" descr="F:\Strategic Plan\Economic Impact\Calculator Project\inf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181350"/>
            <a:ext cx="117157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2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95250"/>
            <a:ext cx="8229600" cy="857250"/>
          </a:xfrm>
        </p:spPr>
        <p:txBody>
          <a:bodyPr/>
          <a:lstStyle/>
          <a:p>
            <a:r>
              <a:rPr lang="en-US" dirty="0" smtClean="0"/>
              <a:t>Your Profile</a:t>
            </a:r>
            <a:endParaRPr lang="en-US" dirty="0"/>
          </a:p>
        </p:txBody>
      </p:sp>
      <p:sp>
        <p:nvSpPr>
          <p:cNvPr id="3" name="Content Placeholder 2"/>
          <p:cNvSpPr>
            <a:spLocks noGrp="1"/>
          </p:cNvSpPr>
          <p:nvPr>
            <p:ph idx="1"/>
          </p:nvPr>
        </p:nvSpPr>
        <p:spPr>
          <a:xfrm>
            <a:off x="6629400" y="2367756"/>
            <a:ext cx="2057400" cy="2438400"/>
          </a:xfrm>
        </p:spPr>
        <p:txBody>
          <a:bodyPr>
            <a:normAutofit fontScale="70000" lnSpcReduction="20000"/>
          </a:bodyPr>
          <a:lstStyle/>
          <a:p>
            <a:pPr marL="0" indent="0">
              <a:buClr>
                <a:schemeClr val="accent4"/>
              </a:buClr>
              <a:buNone/>
            </a:pPr>
            <a:r>
              <a:rPr lang="en-US" dirty="0" smtClean="0"/>
              <a:t>Scroll until you see ACCOUNT MANAGEMENT, below this select Organization Name and change this to your individual park (this does not change anything in your FRPA member record).</a:t>
            </a:r>
          </a:p>
          <a:p>
            <a:pPr>
              <a:buFont typeface="Wingdings" panose="05000000000000000000" pitchFamily="2" charset="2"/>
              <a:buChar char="Ø"/>
            </a:pPr>
            <a:endParaRPr lang="en-US" dirty="0"/>
          </a:p>
        </p:txBody>
      </p:sp>
      <p:pic>
        <p:nvPicPr>
          <p:cNvPr id="1026" name="Picture 2" descr="F:\Strategic Plan\Economic Impact\Calculator Project\accou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0" y="2419350"/>
            <a:ext cx="2463273" cy="23352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Strategic Plan\Economic Impact\Calculator Project\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052138"/>
            <a:ext cx="6400800" cy="63025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239000" y="971550"/>
            <a:ext cx="10668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685916"/>
            <a:ext cx="8305800" cy="677108"/>
          </a:xfrm>
          <a:prstGeom prst="rect">
            <a:avLst/>
          </a:prstGeom>
        </p:spPr>
        <p:txBody>
          <a:bodyPr wrap="square">
            <a:spAutoFit/>
          </a:bodyPr>
          <a:lstStyle/>
          <a:p>
            <a:pPr>
              <a:buClr>
                <a:schemeClr val="accent4"/>
              </a:buClr>
            </a:pPr>
            <a:r>
              <a:rPr lang="en-US" sz="1900" dirty="0">
                <a:solidFill>
                  <a:schemeClr val="tx2"/>
                </a:solidFill>
              </a:rPr>
              <a:t>In far upper right corner, click on your agency name (this populates from our database). </a:t>
            </a:r>
          </a:p>
        </p:txBody>
      </p:sp>
      <p:sp>
        <p:nvSpPr>
          <p:cNvPr id="8" name="Oval 7"/>
          <p:cNvSpPr/>
          <p:nvPr/>
        </p:nvSpPr>
        <p:spPr>
          <a:xfrm>
            <a:off x="457200" y="3282156"/>
            <a:ext cx="10668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773019"/>
            <a:ext cx="5252103" cy="615553"/>
          </a:xfrm>
          <a:prstGeom prst="rect">
            <a:avLst/>
          </a:prstGeom>
        </p:spPr>
        <p:txBody>
          <a:bodyPr wrap="square">
            <a:spAutoFit/>
          </a:bodyPr>
          <a:lstStyle/>
          <a:p>
            <a:pPr>
              <a:buClr>
                <a:schemeClr val="accent4"/>
              </a:buClr>
            </a:pPr>
            <a:r>
              <a:rPr lang="en-US" sz="1700" dirty="0">
                <a:solidFill>
                  <a:schemeClr val="tx2"/>
                </a:solidFill>
              </a:rPr>
              <a:t>If you want to change this to a specific park, select “Profile” on left menu bar. </a:t>
            </a:r>
          </a:p>
        </p:txBody>
      </p:sp>
      <p:pic>
        <p:nvPicPr>
          <p:cNvPr id="1028" name="Picture 4" descr="F:\Strategic Plan\Economic Impact\Calculator Project\parkna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387566"/>
            <a:ext cx="3201988" cy="150419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276600" y="3139661"/>
            <a:ext cx="10668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83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Archives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Select your agency name from far upper right corner.  You will see left menu bar on screen.</a:t>
            </a:r>
          </a:p>
          <a:p>
            <a:pPr>
              <a:buFont typeface="Wingdings" panose="05000000000000000000" pitchFamily="2" charset="2"/>
              <a:buChar char="Ø"/>
            </a:pPr>
            <a:r>
              <a:rPr lang="en-US" dirty="0" smtClean="0"/>
              <a:t>Select IMPACT REPORTS, and you can see the reports you have stored and what date those were recorded.</a:t>
            </a:r>
          </a:p>
          <a:p>
            <a:pPr>
              <a:buFont typeface="Wingdings" panose="05000000000000000000" pitchFamily="2" charset="2"/>
              <a:buChar char="Ø"/>
            </a:pPr>
            <a:r>
              <a:rPr lang="en-US" dirty="0" smtClean="0"/>
              <a:t>Click on the report you want to view as a pdf file.</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70809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D310-194A-3343-9F00-5BCB82D39123}"/>
              </a:ext>
            </a:extLst>
          </p:cNvPr>
          <p:cNvSpPr>
            <a:spLocks noGrp="1"/>
          </p:cNvSpPr>
          <p:nvPr>
            <p:ph type="title"/>
          </p:nvPr>
        </p:nvSpPr>
        <p:spPr/>
        <p:txBody>
          <a:bodyPr/>
          <a:lstStyle/>
          <a:p>
            <a:r>
              <a:rPr lang="en-US" dirty="0" smtClean="0"/>
              <a:t>Printing</a:t>
            </a:r>
            <a:endParaRPr lang="en-US" dirty="0"/>
          </a:p>
        </p:txBody>
      </p:sp>
      <p:sp>
        <p:nvSpPr>
          <p:cNvPr id="3" name="Content Placeholder 2">
            <a:extLst>
              <a:ext uri="{FF2B5EF4-FFF2-40B4-BE49-F238E27FC236}">
                <a16:creationId xmlns:a16="http://schemas.microsoft.com/office/drawing/2014/main" id="{C413BB34-0938-AC41-B47A-45D9F2AAAD2E}"/>
              </a:ext>
            </a:extLst>
          </p:cNvPr>
          <p:cNvSpPr>
            <a:spLocks noGrp="1"/>
          </p:cNvSpPr>
          <p:nvPr>
            <p:ph idx="1"/>
          </p:nvPr>
        </p:nvSpPr>
        <p:spPr>
          <a:xfrm>
            <a:off x="533400" y="1063229"/>
            <a:ext cx="8229600" cy="2270521"/>
          </a:xfrm>
        </p:spPr>
        <p:txBody>
          <a:bodyPr>
            <a:normAutofit/>
          </a:bodyPr>
          <a:lstStyle/>
          <a:p>
            <a:pPr lvl="0">
              <a:buFont typeface="Wingdings" pitchFamily="2" charset="2"/>
              <a:buChar char="Ø"/>
            </a:pP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Not </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recommended to print webpages as they are text heavy and are not formatted for final </a:t>
            </a: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reporting</a:t>
            </a:r>
          </a:p>
          <a:p>
            <a:pPr lvl="0">
              <a:buFont typeface="Wingdings" pitchFamily="2" charset="2"/>
              <a:buChar char="Ø"/>
            </a:pPr>
            <a:endPar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endParaRPr>
          </a:p>
          <a:p>
            <a:pPr lvl="0">
              <a:buFont typeface="Wingdings" pitchFamily="2" charset="2"/>
              <a:buChar char="Ø"/>
            </a:pP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To print: </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select </a:t>
            </a: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		and </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at bottom of </a:t>
            </a: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the Summary page </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select Generate Your Custom PDF Report Click </a:t>
            </a: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Here</a:t>
            </a:r>
          </a:p>
          <a:p>
            <a:pPr lvl="0">
              <a:buFont typeface="Wingdings" pitchFamily="2" charset="2"/>
              <a:buChar char="Ø"/>
            </a:pPr>
            <a:endParaRPr lang="en-US" dirty="0">
              <a:latin typeface="Tw Cen MT" panose="020B0602020104020603" pitchFamily="34" charset="77"/>
              <a:ea typeface="Times New Roman" panose="02020603050405020304" pitchFamily="18" charset="0"/>
              <a:cs typeface="Times New Roman" panose="02020603050405020304" pitchFamily="18" charset="0"/>
            </a:endParaRPr>
          </a:p>
          <a:p>
            <a:pPr lvl="0">
              <a:buFont typeface="Wingdings" pitchFamily="2" charset="2"/>
              <a:buChar char="Ø"/>
            </a:pPr>
            <a:endParaRPr lang="en-US" sz="1100" dirty="0" smtClean="0">
              <a:effectLst/>
              <a:latin typeface="Tw Cen MT" panose="020B0602020104020603" pitchFamily="34" charset="77"/>
              <a:ea typeface="Times New Roman" panose="02020603050405020304" pitchFamily="18" charset="0"/>
              <a:cs typeface="Times New Roman" panose="02020603050405020304" pitchFamily="18" charset="0"/>
            </a:endParaRPr>
          </a:p>
        </p:txBody>
      </p:sp>
      <p:pic>
        <p:nvPicPr>
          <p:cNvPr id="2050" name="Picture 2" descr="F:\Strategic Plan\Economic Impact\Calculator Project\view sum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211" y="2266950"/>
            <a:ext cx="1377661" cy="4523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Strategic Plan\Economic Impact\Calculator Project\pdf re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33750"/>
            <a:ext cx="6721475" cy="88162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019800" y="3469760"/>
            <a:ext cx="10668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13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Your Values</a:t>
            </a:r>
            <a:endParaRPr lang="en-US" dirty="0"/>
          </a:p>
        </p:txBody>
      </p:sp>
      <p:sp>
        <p:nvSpPr>
          <p:cNvPr id="3" name="Content Placeholder 2"/>
          <p:cNvSpPr>
            <a:spLocks noGrp="1"/>
          </p:cNvSpPr>
          <p:nvPr>
            <p:ph idx="1"/>
          </p:nvPr>
        </p:nvSpPr>
        <p:spPr>
          <a:xfrm>
            <a:off x="457200" y="1200151"/>
            <a:ext cx="8229600" cy="1066799"/>
          </a:xfrm>
        </p:spPr>
        <p:txBody>
          <a:bodyPr/>
          <a:lstStyle/>
          <a:p>
            <a:pPr lvl="0"/>
            <a:r>
              <a:rPr lang="en-US" dirty="0">
                <a:solidFill>
                  <a:schemeClr val="tx1"/>
                </a:solidFill>
                <a:latin typeface="Tw Cen MT" panose="020B0602020104020603" pitchFamily="34" charset="77"/>
                <a:ea typeface="Times New Roman" panose="02020603050405020304" pitchFamily="18" charset="0"/>
                <a:cs typeface="Times New Roman" panose="02020603050405020304" pitchFamily="18" charset="0"/>
              </a:rPr>
              <a:t>T</a:t>
            </a:r>
            <a:r>
              <a:rPr lang="en-US" dirty="0" smtClean="0">
                <a:solidFill>
                  <a:schemeClr val="tx1"/>
                </a:solidFill>
                <a:latin typeface="Tw Cen MT" panose="020B0602020104020603" pitchFamily="34" charset="77"/>
                <a:ea typeface="Times New Roman" panose="02020603050405020304" pitchFamily="18" charset="0"/>
                <a:cs typeface="Times New Roman" panose="02020603050405020304" pitchFamily="18" charset="0"/>
              </a:rPr>
              <a:t>o </a:t>
            </a:r>
            <a:r>
              <a:rPr lang="en-US" dirty="0">
                <a:solidFill>
                  <a:schemeClr val="tx1"/>
                </a:solidFill>
                <a:latin typeface="Tw Cen MT" panose="020B0602020104020603" pitchFamily="34" charset="77"/>
                <a:ea typeface="Times New Roman" panose="02020603050405020304" pitchFamily="18" charset="0"/>
                <a:cs typeface="Times New Roman" panose="02020603050405020304" pitchFamily="18" charset="0"/>
              </a:rPr>
              <a:t>clear all of your past </a:t>
            </a:r>
            <a:r>
              <a:rPr lang="en-US" dirty="0" smtClean="0">
                <a:solidFill>
                  <a:schemeClr val="tx1"/>
                </a:solidFill>
                <a:latin typeface="Tw Cen MT" panose="020B0602020104020603" pitchFamily="34" charset="77"/>
                <a:ea typeface="Times New Roman" panose="02020603050405020304" pitchFamily="18" charset="0"/>
                <a:cs typeface="Times New Roman" panose="02020603050405020304" pitchFamily="18" charset="0"/>
              </a:rPr>
              <a:t>entries, </a:t>
            </a:r>
            <a:r>
              <a:rPr lang="en-US" dirty="0">
                <a:solidFill>
                  <a:schemeClr val="tx1"/>
                </a:solidFill>
                <a:latin typeface="Tw Cen MT" panose="020B0602020104020603" pitchFamily="34" charset="77"/>
                <a:ea typeface="Times New Roman" panose="02020603050405020304" pitchFamily="18" charset="0"/>
                <a:cs typeface="Times New Roman" panose="02020603050405020304" pitchFamily="18" charset="0"/>
              </a:rPr>
              <a:t>go to the summary page, scroll down and select Clear All Values button</a:t>
            </a:r>
            <a:endParaRPr lang="en-US"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p:txBody>
      </p:sp>
      <p:pic>
        <p:nvPicPr>
          <p:cNvPr id="3074" name="Picture 2" descr="F:\Strategic Plan\Economic Impact\Calculator Project\cl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66094"/>
            <a:ext cx="200025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9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3347676"/>
            <a:ext cx="8458200" cy="1129074"/>
          </a:xfrm>
        </p:spPr>
        <p:txBody>
          <a:bodyPr>
            <a:normAutofit/>
          </a:bodyPr>
          <a:lstStyle/>
          <a:p>
            <a:r>
              <a:rPr lang="en-US" sz="5400" dirty="0"/>
              <a:t>Let’s Get Calculating</a:t>
            </a:r>
          </a:p>
        </p:txBody>
      </p:sp>
    </p:spTree>
    <p:extLst>
      <p:ext uri="{BB962C8B-B14F-4D97-AF65-F5344CB8AC3E}">
        <p14:creationId xmlns:p14="http://schemas.microsoft.com/office/powerpoint/2010/main" val="365181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12CC-7976-8F42-BB33-25CC0724AD8D}"/>
              </a:ext>
            </a:extLst>
          </p:cNvPr>
          <p:cNvSpPr>
            <a:spLocks noGrp="1"/>
          </p:cNvSpPr>
          <p:nvPr>
            <p:ph type="title"/>
          </p:nvPr>
        </p:nvSpPr>
        <p:spPr/>
        <p:txBody>
          <a:bodyPr/>
          <a:lstStyle/>
          <a:p>
            <a:r>
              <a:rPr lang="en-US" dirty="0"/>
              <a:t>Logging In</a:t>
            </a:r>
          </a:p>
        </p:txBody>
      </p:sp>
      <p:sp>
        <p:nvSpPr>
          <p:cNvPr id="3" name="Content Placeholder 2">
            <a:extLst>
              <a:ext uri="{FF2B5EF4-FFF2-40B4-BE49-F238E27FC236}">
                <a16:creationId xmlns:a16="http://schemas.microsoft.com/office/drawing/2014/main" id="{CEAE7A18-C866-714A-961E-E3BF4922D2FA}"/>
              </a:ext>
            </a:extLst>
          </p:cNvPr>
          <p:cNvSpPr>
            <a:spLocks noGrp="1"/>
          </p:cNvSpPr>
          <p:nvPr>
            <p:ph idx="1"/>
          </p:nvPr>
        </p:nvSpPr>
        <p:spPr>
          <a:xfrm>
            <a:off x="457200" y="1200151"/>
            <a:ext cx="8229600" cy="1219199"/>
          </a:xfrm>
        </p:spPr>
        <p:txBody>
          <a:bodyPr>
            <a:normAutofit/>
          </a:bodyPr>
          <a:lstStyle/>
          <a:p>
            <a:pPr>
              <a:buClr>
                <a:schemeClr val="accent3"/>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frpa.org/calculator</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Click in the navy bar to enter the calculator site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098" name="Picture 2" descr="F:\Strategic Plan\Economic Impact\Calculator Project\Website\button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88" y="2890682"/>
            <a:ext cx="9336088" cy="71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2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1088205"/>
          </a:xfrm>
        </p:spPr>
        <p:txBody>
          <a:bodyPr>
            <a:noAutofit/>
          </a:bodyPr>
          <a:lstStyle/>
          <a:p>
            <a:pPr algn="ctr"/>
            <a:r>
              <a:rPr lang="en-US" sz="6000" dirty="0">
                <a:ln w="13335" cmpd="sng">
                  <a:noFill/>
                  <a:prstDash val="solid"/>
                </a:ln>
                <a:latin typeface="Couture" pitchFamily="34" charset="0"/>
              </a:rPr>
              <a:t>Welcome</a:t>
            </a:r>
          </a:p>
        </p:txBody>
      </p:sp>
    </p:spTree>
    <p:extLst>
      <p:ext uri="{BB962C8B-B14F-4D97-AF65-F5344CB8AC3E}">
        <p14:creationId xmlns:p14="http://schemas.microsoft.com/office/powerpoint/2010/main" val="195056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1592-E1D5-4145-B7A7-951E57A2964F}"/>
              </a:ext>
            </a:extLst>
          </p:cNvPr>
          <p:cNvSpPr>
            <a:spLocks noGrp="1"/>
          </p:cNvSpPr>
          <p:nvPr>
            <p:ph type="title"/>
          </p:nvPr>
        </p:nvSpPr>
        <p:spPr/>
        <p:txBody>
          <a:bodyPr/>
          <a:lstStyle/>
          <a:p>
            <a:r>
              <a:rPr lang="en-US" dirty="0"/>
              <a:t>First Time Users</a:t>
            </a:r>
          </a:p>
        </p:txBody>
      </p:sp>
      <p:sp>
        <p:nvSpPr>
          <p:cNvPr id="3" name="Content Placeholder 2">
            <a:extLst>
              <a:ext uri="{FF2B5EF4-FFF2-40B4-BE49-F238E27FC236}">
                <a16:creationId xmlns:a16="http://schemas.microsoft.com/office/drawing/2014/main" id="{1F9DADCE-24B7-DD42-B4D1-B7C32F5977E4}"/>
              </a:ext>
            </a:extLst>
          </p:cNvPr>
          <p:cNvSpPr>
            <a:spLocks noGrp="1"/>
          </p:cNvSpPr>
          <p:nvPr>
            <p:ph idx="1"/>
          </p:nvPr>
        </p:nvSpPr>
        <p:spPr>
          <a:xfrm>
            <a:off x="3124200" y="1200151"/>
            <a:ext cx="5562600" cy="3505199"/>
          </a:xfrm>
        </p:spPr>
        <p:txBody>
          <a:bodyPr>
            <a:normAutofit/>
          </a:bodyPr>
          <a:lstStyle/>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Scroll to the bottom third where you see an area to login – DO NOT try to login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Select the Register option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You must be an FRPA member (individual)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Use your email on file with FRPA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1800" dirty="0">
                <a:latin typeface="Tw Cen MT" panose="020B0602020104020603" pitchFamily="34" charset="77"/>
                <a:ea typeface="Times New Roman" panose="02020603050405020304" pitchFamily="18" charset="0"/>
                <a:cs typeface="Times New Roman" panose="02020603050405020304" pitchFamily="18" charset="0"/>
              </a:rPr>
              <a:t>Enter the Park Name you are registering for – this will appear on final reports but is changeable once your account is set up</a:t>
            </a:r>
          </a:p>
          <a:p>
            <a:pPr>
              <a:buClr>
                <a:schemeClr val="accent3"/>
              </a:buClr>
            </a:pP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Answer a </a:t>
            </a: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few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questions (first time only)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Click register – you will receive an email that provides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approval and the next steps</a:t>
            </a:r>
          </a:p>
        </p:txBody>
      </p:sp>
      <p:pic>
        <p:nvPicPr>
          <p:cNvPr id="5122" name="Picture 2" descr="F:\Strategic Plan\Economic Impact\Calculator Project\regi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0813"/>
            <a:ext cx="2752316" cy="30702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28600" y="4019550"/>
            <a:ext cx="10668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95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BA47-7C6A-BC41-ADB1-319C99E0800E}"/>
              </a:ext>
            </a:extLst>
          </p:cNvPr>
          <p:cNvSpPr>
            <a:spLocks noGrp="1"/>
          </p:cNvSpPr>
          <p:nvPr>
            <p:ph type="title"/>
          </p:nvPr>
        </p:nvSpPr>
        <p:spPr/>
        <p:txBody>
          <a:bodyPr/>
          <a:lstStyle/>
          <a:p>
            <a:r>
              <a:rPr lang="en-US" dirty="0"/>
              <a:t>Returning Users</a:t>
            </a:r>
          </a:p>
        </p:txBody>
      </p:sp>
      <p:sp>
        <p:nvSpPr>
          <p:cNvPr id="3" name="Content Placeholder 2">
            <a:extLst>
              <a:ext uri="{FF2B5EF4-FFF2-40B4-BE49-F238E27FC236}">
                <a16:creationId xmlns:a16="http://schemas.microsoft.com/office/drawing/2014/main" id="{53925E5F-DD4B-224A-9D6C-8680F2B468CF}"/>
              </a:ext>
            </a:extLst>
          </p:cNvPr>
          <p:cNvSpPr>
            <a:spLocks noGrp="1"/>
          </p:cNvSpPr>
          <p:nvPr>
            <p:ph idx="1"/>
          </p:nvPr>
        </p:nvSpPr>
        <p:spPr>
          <a:xfrm>
            <a:off x="457200" y="1200151"/>
            <a:ext cx="8229600" cy="1676399"/>
          </a:xfrm>
        </p:spPr>
        <p:txBody>
          <a:bodyPr/>
          <a:lstStyle/>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Click “Log-In” from the top right menu area - Enter your Email and Password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Note:  If you forget your password, you can go back to Register and scroll down to Lost Your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Password</a:t>
            </a:r>
          </a:p>
          <a:p>
            <a:pPr>
              <a:buClr>
                <a:schemeClr val="accent3"/>
              </a:buClr>
            </a:pPr>
            <a:r>
              <a:rPr lang="en-US" sz="1800" dirty="0" smtClean="0">
                <a:latin typeface="Tw Cen MT" panose="020B0602020104020603" pitchFamily="34" charset="77"/>
                <a:ea typeface="Times New Roman" panose="02020603050405020304" pitchFamily="18" charset="0"/>
                <a:cs typeface="Times New Roman" panose="02020603050405020304" pitchFamily="18" charset="0"/>
              </a:rPr>
              <a:t>You can enter the six areas of the calculator by selecting them from the top menu bar or the bottom footer bar</a:t>
            </a:r>
          </a:p>
          <a:p>
            <a:pPr marL="0" indent="0">
              <a:buNone/>
            </a:pPr>
            <a:endParaRPr lang="en-US" sz="1800" dirty="0">
              <a:effectLst/>
              <a:latin typeface="Tw Cen MT" panose="020B0602020104020603" pitchFamily="34" charset="77"/>
              <a:ea typeface="Times New Roman" panose="02020603050405020304" pitchFamily="18" charset="0"/>
              <a:cs typeface="Times New Roman" panose="02020603050405020304" pitchFamily="18" charset="0"/>
            </a:endParaRPr>
          </a:p>
          <a:p>
            <a:pPr marL="0" indent="0">
              <a:buNone/>
            </a:pPr>
            <a:endParaRPr lang="en-US" sz="1800" dirty="0" smtClean="0">
              <a:latin typeface="Tw Cen MT" panose="020B0602020104020603" pitchFamily="34" charset="77"/>
              <a:ea typeface="Times New Roman" panose="02020603050405020304" pitchFamily="18" charset="0"/>
              <a:cs typeface="Times New Roman" panose="02020603050405020304" pitchFamily="18" charset="0"/>
            </a:endParaRPr>
          </a:p>
        </p:txBody>
      </p:sp>
      <p:pic>
        <p:nvPicPr>
          <p:cNvPr id="6146" name="Picture 2" descr="F:\Strategic Plan\Economic Impact\Calculator Project\log 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0751"/>
            <a:ext cx="9801225" cy="6704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934200" y="2952750"/>
            <a:ext cx="762000" cy="474201"/>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581400" y="4021212"/>
            <a:ext cx="0" cy="607938"/>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4724400" y="4021212"/>
            <a:ext cx="0" cy="607938"/>
          </a:xfrm>
          <a:prstGeom prst="straightConnector1">
            <a:avLst/>
          </a:prstGeom>
          <a:ln w="57150">
            <a:solidFill>
              <a:schemeClr val="accent1">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5638800" y="4021212"/>
            <a:ext cx="0" cy="607938"/>
          </a:xfrm>
          <a:prstGeom prst="straightConnector1">
            <a:avLst/>
          </a:prstGeom>
          <a:ln w="57150">
            <a:solidFill>
              <a:schemeClr val="accent5"/>
            </a:solidFill>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6400800" y="4021212"/>
            <a:ext cx="0" cy="607938"/>
          </a:xfrm>
          <a:prstGeom prst="straightConnector1">
            <a:avLst/>
          </a:prstGeom>
          <a:ln w="57150">
            <a:solidFill>
              <a:schemeClr val="tx2">
                <a:lumMod val="50000"/>
                <a:lumOff val="5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7239000" y="4021212"/>
            <a:ext cx="0" cy="607938"/>
          </a:xfrm>
          <a:prstGeom prst="straightConnector1">
            <a:avLst/>
          </a:prstGeom>
          <a:ln w="57150">
            <a:solidFill>
              <a:schemeClr val="accent3">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7848600" y="4021212"/>
            <a:ext cx="0" cy="607938"/>
          </a:xfrm>
          <a:prstGeom prst="straightConnector1">
            <a:avLst/>
          </a:prstGeom>
          <a:ln w="57150">
            <a:solidFill>
              <a:srgbClr val="92D05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4191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BA47-7C6A-BC41-ADB1-319C99E0800E}"/>
              </a:ext>
            </a:extLst>
          </p:cNvPr>
          <p:cNvSpPr>
            <a:spLocks noGrp="1"/>
          </p:cNvSpPr>
          <p:nvPr>
            <p:ph type="title"/>
          </p:nvPr>
        </p:nvSpPr>
        <p:spPr>
          <a:xfrm>
            <a:off x="304800" y="0"/>
            <a:ext cx="8229600" cy="857250"/>
          </a:xfrm>
        </p:spPr>
        <p:txBody>
          <a:bodyPr/>
          <a:lstStyle/>
          <a:p>
            <a:r>
              <a:rPr lang="en-US" dirty="0" smtClean="0"/>
              <a:t>Layout of the Webpage</a:t>
            </a:r>
            <a:endParaRPr lang="en-US" dirty="0"/>
          </a:p>
        </p:txBody>
      </p:sp>
      <p:pic>
        <p:nvPicPr>
          <p:cNvPr id="4098" name="Picture 2" descr="F:\Strategic Plan\Economic Impact\Calculator Project\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80" y="819150"/>
            <a:ext cx="6478507" cy="387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6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26" name="Picture 2" descr="F:\Strategic Plan\Economic Impact\Calculator Project\Website\propertyvalues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13480"/>
            <a:ext cx="1914728" cy="1914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2684"/>
            <a:ext cx="3652736" cy="2656321"/>
          </a:xfrm>
          <a:prstGeom prst="rect">
            <a:avLst/>
          </a:prstGeom>
        </p:spPr>
      </p:pic>
    </p:spTree>
    <p:extLst>
      <p:ext uri="{BB962C8B-B14F-4D97-AF65-F5344CB8AC3E}">
        <p14:creationId xmlns:p14="http://schemas.microsoft.com/office/powerpoint/2010/main" val="4028820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2966A-A1CD-FE45-9EEF-32A84D889010}"/>
              </a:ext>
            </a:extLst>
          </p:cNvPr>
          <p:cNvSpPr>
            <a:spLocks noGrp="1"/>
          </p:cNvSpPr>
          <p:nvPr>
            <p:ph type="title"/>
          </p:nvPr>
        </p:nvSpPr>
        <p:spPr/>
        <p:txBody>
          <a:bodyPr/>
          <a:lstStyle/>
          <a:p>
            <a:r>
              <a:rPr lang="en-US" dirty="0" smtClean="0"/>
              <a:t>Resources</a:t>
            </a:r>
            <a:endParaRPr lang="en-US" dirty="0"/>
          </a:p>
        </p:txBody>
      </p:sp>
      <p:sp>
        <p:nvSpPr>
          <p:cNvPr id="2" name="Content Placeholder 1">
            <a:extLst>
              <a:ext uri="{FF2B5EF4-FFF2-40B4-BE49-F238E27FC236}">
                <a16:creationId xmlns:a16="http://schemas.microsoft.com/office/drawing/2014/main" id="{363DA604-FB8F-F94A-B16A-64AAE88AF891}"/>
              </a:ext>
            </a:extLst>
          </p:cNvPr>
          <p:cNvSpPr>
            <a:spLocks noGrp="1"/>
          </p:cNvSpPr>
          <p:nvPr>
            <p:ph idx="1"/>
          </p:nvPr>
        </p:nvSpPr>
        <p:spPr/>
        <p:txBody>
          <a:bodyPr>
            <a:normAutofit/>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Literature Reviewed – 23 studies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Tw Cen MT" panose="020B0602020104020603" pitchFamily="34" charset="77"/>
                <a:ea typeface="Times New Roman" panose="02020603050405020304" pitchFamily="18" charset="0"/>
                <a:cs typeface="Times New Roman" panose="02020603050405020304" pitchFamily="18" charset="0"/>
              </a:rPr>
              <a:t>Selected 3</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Mecklenburg County</a:t>
            </a:r>
            <a:endParaRPr lang="en-US" sz="2400" dirty="0">
              <a:latin typeface="Tw Cen MT" panose="020B0602020104020603" pitchFamily="34" charset="77"/>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Cleveland </a:t>
            </a:r>
            <a:r>
              <a:rPr lang="en-US" sz="2400" dirty="0" err="1">
                <a:effectLst/>
                <a:latin typeface="Tw Cen MT" panose="020B0602020104020603" pitchFamily="34" charset="77"/>
                <a:ea typeface="Times New Roman" panose="02020603050405020304" pitchFamily="18" charset="0"/>
                <a:cs typeface="Times New Roman" panose="02020603050405020304" pitchFamily="18" charset="0"/>
              </a:rPr>
              <a:t>Metroparks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John </a:t>
            </a:r>
            <a:r>
              <a:rPr lang="en-US" sz="2400" dirty="0" err="1">
                <a:effectLst/>
                <a:latin typeface="Tw Cen MT" panose="020B0602020104020603" pitchFamily="34" charset="77"/>
                <a:ea typeface="Times New Roman" panose="02020603050405020304" pitchFamily="18" charset="0"/>
                <a:cs typeface="Times New Roman" panose="02020603050405020304" pitchFamily="18" charset="0"/>
              </a:rPr>
              <a:t>Crompton’s</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 Proximity Principle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2" descr="F:\Strategic Plan\Economic Impact\Calculator Project\c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03" y="4052116"/>
            <a:ext cx="6143626"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7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18348-6FC9-9546-B17F-D3A6FD4A4A1C}"/>
              </a:ext>
            </a:extLst>
          </p:cNvPr>
          <p:cNvSpPr>
            <a:spLocks noGrp="1"/>
          </p:cNvSpPr>
          <p:nvPr>
            <p:ph type="title"/>
          </p:nvPr>
        </p:nvSpPr>
        <p:spPr/>
        <p:txBody>
          <a:bodyPr/>
          <a:lstStyle/>
          <a:p>
            <a:r>
              <a:rPr lang="en-US" dirty="0"/>
              <a:t>Key Metrics</a:t>
            </a:r>
          </a:p>
        </p:txBody>
      </p:sp>
      <p:sp>
        <p:nvSpPr>
          <p:cNvPr id="2" name="Content Placeholder 1">
            <a:extLst>
              <a:ext uri="{FF2B5EF4-FFF2-40B4-BE49-F238E27FC236}">
                <a16:creationId xmlns:a16="http://schemas.microsoft.com/office/drawing/2014/main" id="{74B15A35-9A25-1046-B9A3-3AA961075BD1}"/>
              </a:ext>
            </a:extLst>
          </p:cNvPr>
          <p:cNvSpPr>
            <a:spLocks noGrp="1"/>
          </p:cNvSpPr>
          <p:nvPr>
            <p:ph idx="1"/>
          </p:nvPr>
        </p:nvSpPr>
        <p:spPr/>
        <p:txBody>
          <a:bodyPr>
            <a:normAutofit/>
          </a:bodyPr>
          <a:lstStyle/>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Proximity to a park improves home values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20% for homes adjacent to a park</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10% for homes 1 block from park</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5% for homes 2 blocks from park</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Type of park impacts home values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10% for active recreation parks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33% for active and passive recreation areas within the park</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70% for passive recreation within the park</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8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F1A5-67C3-DB43-8B8F-0A327BC54743}"/>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7653C6A9-8ADD-EC43-AF52-7205A8A8BD0B}"/>
              </a:ext>
            </a:extLst>
          </p:cNvPr>
          <p:cNvSpPr>
            <a:spLocks noGrp="1"/>
          </p:cNvSpPr>
          <p:nvPr>
            <p:ph idx="1"/>
          </p:nvPr>
        </p:nvSpPr>
        <p:spPr/>
        <p:txBody>
          <a:bodyPr>
            <a:normAutofit fontScale="92500"/>
          </a:bodyPr>
          <a:lstStyle/>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We are calculating the value of the property to the </a:t>
            </a:r>
            <a:r>
              <a:rPr lang="en-US" sz="2800" dirty="0" smtClean="0">
                <a:effectLst/>
                <a:latin typeface="Tw Cen MT" panose="020B0602020104020603" pitchFamily="34" charset="77"/>
                <a:ea typeface="Times New Roman" panose="02020603050405020304" pitchFamily="18" charset="0"/>
                <a:cs typeface="Times New Roman" panose="02020603050405020304" pitchFamily="18" charset="0"/>
              </a:rPr>
              <a:t>owner</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Apartments should be counted as </a:t>
            </a:r>
            <a:r>
              <a:rPr lang="en-US" sz="2800" dirty="0" smtClean="0">
                <a:effectLst/>
                <a:latin typeface="Tw Cen MT" panose="020B0602020104020603" pitchFamily="34" charset="77"/>
                <a:ea typeface="Times New Roman" panose="02020603050405020304" pitchFamily="18" charset="0"/>
                <a:cs typeface="Times New Roman" panose="02020603050405020304" pitchFamily="18" charset="0"/>
              </a:rPr>
              <a:t>one </a:t>
            </a: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property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Condominiums that are individually owned should be counted per unit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If you are a county agency, you will want to use the appropriate </a:t>
            </a:r>
            <a:r>
              <a:rPr lang="en-US" sz="2800" dirty="0" smtClean="0">
                <a:effectLst/>
                <a:latin typeface="Tw Cen MT" panose="020B0602020104020603" pitchFamily="34" charset="77"/>
                <a:ea typeface="Times New Roman" panose="02020603050405020304" pitchFamily="18" charset="0"/>
                <a:cs typeface="Times New Roman" panose="02020603050405020304" pitchFamily="18" charset="0"/>
              </a:rPr>
              <a:t>millage </a:t>
            </a: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for the location of the park so it can accurately express the value to the homeowner</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114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E50A-B0FA-0940-85EC-0B561C40D6AB}"/>
              </a:ext>
            </a:extLst>
          </p:cNvPr>
          <p:cNvSpPr>
            <a:spLocks noGrp="1"/>
          </p:cNvSpPr>
          <p:nvPr>
            <p:ph type="title"/>
          </p:nvPr>
        </p:nvSpPr>
        <p:spPr>
          <a:xfrm>
            <a:off x="533400" y="57150"/>
            <a:ext cx="8229600" cy="857250"/>
          </a:xfrm>
        </p:spPr>
        <p:txBody>
          <a:bodyPr/>
          <a:lstStyle/>
          <a:p>
            <a:r>
              <a:rPr lang="en-US" dirty="0"/>
              <a:t>Inputs</a:t>
            </a:r>
          </a:p>
        </p:txBody>
      </p:sp>
      <p:sp>
        <p:nvSpPr>
          <p:cNvPr id="3" name="Content Placeholder 2">
            <a:extLst>
              <a:ext uri="{FF2B5EF4-FFF2-40B4-BE49-F238E27FC236}">
                <a16:creationId xmlns:a16="http://schemas.microsoft.com/office/drawing/2014/main" id="{32636EEE-AE2C-1B46-B720-D3BB061940E7}"/>
              </a:ext>
            </a:extLst>
          </p:cNvPr>
          <p:cNvSpPr>
            <a:spLocks noGrp="1"/>
          </p:cNvSpPr>
          <p:nvPr>
            <p:ph idx="1"/>
          </p:nvPr>
        </p:nvSpPr>
        <p:spPr>
          <a:xfrm>
            <a:off x="1524000" y="895350"/>
            <a:ext cx="8229600" cy="3578118"/>
          </a:xfrm>
        </p:spPr>
        <p:txBody>
          <a:bodyPr>
            <a:normAutofit lnSpcReduction="10000"/>
          </a:bodyPr>
          <a:lstStyle/>
          <a:p>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Number of houses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Decide which distance you want to use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Determine how to get information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1">
                  <a:lumMod val="60000"/>
                  <a:lumOff val="40000"/>
                </a:schemeClr>
              </a:buClr>
            </a:pPr>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Driving Count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1">
                  <a:lumMod val="60000"/>
                  <a:lumOff val="40000"/>
                </a:schemeClr>
              </a:buClr>
            </a:pPr>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Check with your planning department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1">
                  <a:lumMod val="60000"/>
                  <a:lumOff val="40000"/>
                </a:schemeClr>
              </a:buClr>
            </a:pPr>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Check with your property appraiser’s office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2">
              <a:buClr>
                <a:schemeClr val="accent1">
                  <a:lumMod val="60000"/>
                  <a:lumOff val="40000"/>
                </a:schemeClr>
              </a:buClr>
            </a:pPr>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Google Maps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Average Sales Prices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600" dirty="0">
                <a:latin typeface="Tw Cen MT" panose="020B0602020104020603" pitchFamily="34" charset="77"/>
                <a:ea typeface="Times New Roman" panose="02020603050405020304" pitchFamily="18" charset="0"/>
                <a:cs typeface="Times New Roman" panose="02020603050405020304" pitchFamily="18" charset="0"/>
              </a:rPr>
              <a:t>We suggest you may want to contact a realtor or your local Board of Realtors</a:t>
            </a:r>
          </a:p>
          <a:p>
            <a:pPr lvl="1"/>
            <a:r>
              <a:rPr lang="en-US" sz="1600" dirty="0">
                <a:latin typeface="Tw Cen MT" panose="020B0602020104020603" pitchFamily="34" charset="77"/>
                <a:ea typeface="Times New Roman" panose="02020603050405020304" pitchFamily="18" charset="0"/>
                <a:cs typeface="Times New Roman" panose="02020603050405020304" pitchFamily="18" charset="0"/>
              </a:rPr>
              <a:t>Check with your growth management department</a:t>
            </a:r>
          </a:p>
          <a:p>
            <a:pPr lvl="1"/>
            <a:r>
              <a:rPr lang="en-US" sz="1600" dirty="0">
                <a:latin typeface="Tw Cen MT" panose="020B0602020104020603" pitchFamily="34" charset="77"/>
                <a:ea typeface="Times New Roman" panose="02020603050405020304" pitchFamily="18" charset="0"/>
                <a:cs typeface="Times New Roman" panose="02020603050405020304" pitchFamily="18" charset="0"/>
              </a:rPr>
              <a:t>Check with your planning department</a:t>
            </a:r>
          </a:p>
          <a:p>
            <a:pPr lvl="1"/>
            <a:r>
              <a:rPr lang="en-US" sz="1600" dirty="0">
                <a:latin typeface="Tw Cen MT" panose="020B0602020104020603" pitchFamily="34" charset="77"/>
                <a:ea typeface="Times New Roman" panose="02020603050405020304" pitchFamily="18" charset="0"/>
                <a:cs typeface="Times New Roman" panose="02020603050405020304" pitchFamily="18" charset="0"/>
              </a:rPr>
              <a:t>Use Zillow.com or Realtor.com – CAUTION</a:t>
            </a:r>
          </a:p>
          <a:p>
            <a:pPr lvl="1"/>
            <a:endParaRPr lang="en-US" sz="1800" dirty="0">
              <a:effectLst/>
              <a:latin typeface="Tw Cen MT" panose="020B0602020104020603" pitchFamily="34" charset="77"/>
              <a:ea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304800" y="4476750"/>
            <a:ext cx="7620000" cy="369332"/>
          </a:xfrm>
          <a:prstGeom prst="rect">
            <a:avLst/>
          </a:prstGeom>
        </p:spPr>
        <p:txBody>
          <a:bodyPr wrap="square">
            <a:spAutoFit/>
          </a:bodyPr>
          <a:lstStyle/>
          <a:p>
            <a:pPr lvl="1" algn="ctr"/>
            <a:r>
              <a:rPr lang="en-US" dirty="0">
                <a:latin typeface="Tw Cen MT" panose="020B0602020104020603" pitchFamily="34" charset="77"/>
                <a:ea typeface="Times New Roman" panose="02020603050405020304" pitchFamily="18" charset="0"/>
                <a:cs typeface="Times New Roman" panose="02020603050405020304" pitchFamily="18" charset="0"/>
              </a:rPr>
              <a:t>KNOW YOUR NEIGHBORHOODS</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55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0EBA-2DF2-244B-A3E8-003F766AE247}"/>
              </a:ext>
            </a:extLst>
          </p:cNvPr>
          <p:cNvSpPr>
            <a:spLocks noGrp="1"/>
          </p:cNvSpPr>
          <p:nvPr>
            <p:ph type="title"/>
          </p:nvPr>
        </p:nvSpPr>
        <p:spPr/>
        <p:txBody>
          <a:bodyPr/>
          <a:lstStyle/>
          <a:p>
            <a:r>
              <a:rPr lang="en-US" dirty="0"/>
              <a:t>Millage Rate</a:t>
            </a:r>
          </a:p>
        </p:txBody>
      </p:sp>
      <p:sp>
        <p:nvSpPr>
          <p:cNvPr id="3" name="Content Placeholder 2">
            <a:extLst>
              <a:ext uri="{FF2B5EF4-FFF2-40B4-BE49-F238E27FC236}">
                <a16:creationId xmlns:a16="http://schemas.microsoft.com/office/drawing/2014/main" id="{6196DDAA-CB2E-374C-98AB-8FD15CAFEC78}"/>
              </a:ext>
            </a:extLst>
          </p:cNvPr>
          <p:cNvSpPr>
            <a:spLocks noGrp="1"/>
          </p:cNvSpPr>
          <p:nvPr>
            <p:ph idx="1"/>
          </p:nvPr>
        </p:nvSpPr>
        <p:spPr>
          <a:xfrm>
            <a:off x="457200" y="1211390"/>
            <a:ext cx="8229600" cy="1817560"/>
          </a:xfrm>
        </p:spPr>
        <p:txBody>
          <a:bodyPr>
            <a:normAutofit/>
          </a:bodyPr>
          <a:lstStyle/>
          <a:p>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The millage rate is the ad valorem tax on the value of a property and is levied by the governing authority of the jurisdiction in which the property is located.</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170" name="Picture 2" descr="F:\Strategic Plan\Economic Impact\Calculator Project\mill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51954"/>
            <a:ext cx="42100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5542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88BE-DE9A-3E44-BDB1-173AF3FDE4E8}"/>
              </a:ext>
            </a:extLst>
          </p:cNvPr>
          <p:cNvSpPr>
            <a:spLocks noGrp="1"/>
          </p:cNvSpPr>
          <p:nvPr>
            <p:ph type="title"/>
          </p:nvPr>
        </p:nvSpPr>
        <p:spPr>
          <a:xfrm>
            <a:off x="609600" y="590550"/>
            <a:ext cx="4572000" cy="857250"/>
          </a:xfrm>
        </p:spPr>
        <p:txBody>
          <a:bodyPr/>
          <a:lstStyle/>
          <a:p>
            <a:r>
              <a:rPr lang="en-US" dirty="0"/>
              <a:t>Results Provide</a:t>
            </a:r>
          </a:p>
        </p:txBody>
      </p:sp>
      <p:sp>
        <p:nvSpPr>
          <p:cNvPr id="3" name="Content Placeholder 2">
            <a:extLst>
              <a:ext uri="{FF2B5EF4-FFF2-40B4-BE49-F238E27FC236}">
                <a16:creationId xmlns:a16="http://schemas.microsoft.com/office/drawing/2014/main" id="{77F86188-3C12-AB44-A2A1-F1684876E473}"/>
              </a:ext>
            </a:extLst>
          </p:cNvPr>
          <p:cNvSpPr>
            <a:spLocks noGrp="1"/>
          </p:cNvSpPr>
          <p:nvPr>
            <p:ph idx="1"/>
          </p:nvPr>
        </p:nvSpPr>
        <p:spPr>
          <a:xfrm>
            <a:off x="838200" y="3409950"/>
            <a:ext cx="7620000" cy="1184672"/>
          </a:xfrm>
        </p:spPr>
        <p:txBody>
          <a:bodyPr>
            <a:normAutofit/>
          </a:bodyPr>
          <a:lstStyle/>
          <a:p>
            <a:pPr lvl="0"/>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Increased value to nearby </a:t>
            </a:r>
            <a:r>
              <a:rPr lang="en-US" sz="2800" dirty="0" smtClean="0">
                <a:effectLst/>
                <a:latin typeface="Tw Cen MT" panose="020B0602020104020603" pitchFamily="34" charset="77"/>
                <a:ea typeface="Times New Roman" panose="02020603050405020304" pitchFamily="18" charset="0"/>
                <a:cs typeface="Times New Roman" panose="02020603050405020304" pitchFamily="18" charset="0"/>
              </a:rPr>
              <a:t>homes (aggregate)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Increased incremental value to your community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122" name="Picture 2" descr="F:\Strategic Plan\Economic Impact\Calculator Project\p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0550"/>
            <a:ext cx="2714719" cy="262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5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3347676"/>
            <a:ext cx="8458200" cy="1129074"/>
          </a:xfrm>
        </p:spPr>
        <p:txBody>
          <a:bodyPr>
            <a:normAutofit/>
          </a:bodyPr>
          <a:lstStyle/>
          <a:p>
            <a:r>
              <a:rPr lang="en-US" sz="5400" dirty="0"/>
              <a:t>How We Got Here</a:t>
            </a:r>
          </a:p>
        </p:txBody>
      </p:sp>
    </p:spTree>
    <p:extLst>
      <p:ext uri="{BB962C8B-B14F-4D97-AF65-F5344CB8AC3E}">
        <p14:creationId xmlns:p14="http://schemas.microsoft.com/office/powerpoint/2010/main" val="254212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F:\Strategic Plan\Economic Impact\Calculator Project\Website\health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33550"/>
            <a:ext cx="1825625" cy="1825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76001"/>
            <a:ext cx="4343332" cy="3158532"/>
          </a:xfrm>
          <a:prstGeom prst="rect">
            <a:avLst/>
          </a:prstGeom>
        </p:spPr>
      </p:pic>
    </p:spTree>
    <p:extLst>
      <p:ext uri="{BB962C8B-B14F-4D97-AF65-F5344CB8AC3E}">
        <p14:creationId xmlns:p14="http://schemas.microsoft.com/office/powerpoint/2010/main" val="3027327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03D90-0267-CB4B-924F-814C44325D63}"/>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C3EC8112-C2AA-5043-8128-12608DDCA785}"/>
              </a:ext>
            </a:extLst>
          </p:cNvPr>
          <p:cNvSpPr>
            <a:spLocks noGrp="1"/>
          </p:cNvSpPr>
          <p:nvPr>
            <p:ph idx="1"/>
          </p:nvPr>
        </p:nvSpPr>
        <p:spPr/>
        <p:txBody>
          <a:bodyPr>
            <a:normAutofit/>
          </a:bodyPr>
          <a:lstStyle/>
          <a:p>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Literature Reviewed – 35 studies</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Selected 2</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Mecklenburg County</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Cleveland </a:t>
            </a:r>
            <a:r>
              <a:rPr lang="en-US" sz="2800" dirty="0" err="1">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Metroparks</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F:\Strategic Plan\Economic Impact\Calculator Project\c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03" y="4052116"/>
            <a:ext cx="6143626"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5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A2D9-9E5E-F241-B1D6-EED59D7EBA48}"/>
              </a:ext>
            </a:extLst>
          </p:cNvPr>
          <p:cNvSpPr>
            <a:spLocks noGrp="1"/>
          </p:cNvSpPr>
          <p:nvPr>
            <p:ph type="title"/>
          </p:nvPr>
        </p:nvSpPr>
        <p:spPr/>
        <p:txBody>
          <a:bodyPr/>
          <a:lstStyle/>
          <a:p>
            <a:r>
              <a:rPr lang="en-US" dirty="0"/>
              <a:t>Key Metrics</a:t>
            </a:r>
          </a:p>
        </p:txBody>
      </p:sp>
      <p:sp>
        <p:nvSpPr>
          <p:cNvPr id="3" name="Content Placeholder 2">
            <a:extLst>
              <a:ext uri="{FF2B5EF4-FFF2-40B4-BE49-F238E27FC236}">
                <a16:creationId xmlns:a16="http://schemas.microsoft.com/office/drawing/2014/main" id="{A6C057E5-18E4-A348-A12A-03FAD880C31B}"/>
              </a:ext>
            </a:extLst>
          </p:cNvPr>
          <p:cNvSpPr>
            <a:spLocks noGrp="1"/>
          </p:cNvSpPr>
          <p:nvPr>
            <p:ph idx="1"/>
          </p:nvPr>
        </p:nvSpPr>
        <p:spPr/>
        <p:txBody>
          <a:bodyPr/>
          <a:lstStyle/>
          <a:p>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Active adults under 65</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Meet CDC guidelines of 150 minutes of moderate exercise a week</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Active adults over 65</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Meet CDC guidelines of 150 minutes of moderate exercise a week</a:t>
            </a:r>
            <a:endParaRPr lang="en-US" sz="28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173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5818-0A12-4C41-B78C-C812C51524AC}"/>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1738955D-8FD6-6A46-B4B1-1571A5843994}"/>
              </a:ext>
            </a:extLst>
          </p:cNvPr>
          <p:cNvSpPr>
            <a:spLocks noGrp="1"/>
          </p:cNvSpPr>
          <p:nvPr>
            <p:ph idx="1"/>
          </p:nvPr>
        </p:nvSpPr>
        <p:spPr/>
        <p:txBody>
          <a:bodyPr/>
          <a:lstStyle/>
          <a:p>
            <a:r>
              <a:rPr lang="en-US" sz="32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You may want to collect this data over a period of time if you don’t have it</a:t>
            </a:r>
            <a:endParaRPr lang="en-US" sz="32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You may estimate – if so, you will want to state this in your presentation of the material</a:t>
            </a:r>
            <a:endParaRPr lang="en-US" sz="32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6958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B1DC-0DBC-C24F-8933-E91639430DA0}"/>
              </a:ext>
            </a:extLst>
          </p:cNvPr>
          <p:cNvSpPr>
            <a:spLocks noGrp="1"/>
          </p:cNvSpPr>
          <p:nvPr>
            <p:ph type="title"/>
          </p:nvPr>
        </p:nvSpPr>
        <p:spPr/>
        <p:txBody>
          <a:bodyPr/>
          <a:lstStyle/>
          <a:p>
            <a:r>
              <a:rPr lang="en-US" dirty="0"/>
              <a:t>Inputs</a:t>
            </a:r>
          </a:p>
        </p:txBody>
      </p:sp>
      <p:sp>
        <p:nvSpPr>
          <p:cNvPr id="3" name="Content Placeholder 2">
            <a:extLst>
              <a:ext uri="{FF2B5EF4-FFF2-40B4-BE49-F238E27FC236}">
                <a16:creationId xmlns:a16="http://schemas.microsoft.com/office/drawing/2014/main" id="{BA499972-9155-EF41-A6EF-08098116262F}"/>
              </a:ext>
            </a:extLst>
          </p:cNvPr>
          <p:cNvSpPr>
            <a:spLocks noGrp="1"/>
          </p:cNvSpPr>
          <p:nvPr>
            <p:ph idx="1"/>
          </p:nvPr>
        </p:nvSpPr>
        <p:spPr/>
        <p:txBody>
          <a:bodyPr>
            <a:normAutofit/>
          </a:bodyPr>
          <a:lstStyle/>
          <a:p>
            <a:r>
              <a:rPr lang="en-US" sz="32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 of unique users under 65 annually</a:t>
            </a:r>
            <a:endParaRPr lang="en-US" sz="32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3200"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 of unique users over 65 annually</a:t>
            </a:r>
            <a:endParaRPr lang="en-US" sz="32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836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1137-4C1F-AA41-8693-229499F08209}"/>
              </a:ext>
            </a:extLst>
          </p:cNvPr>
          <p:cNvSpPr>
            <a:spLocks noGrp="1"/>
          </p:cNvSpPr>
          <p:nvPr>
            <p:ph type="title"/>
          </p:nvPr>
        </p:nvSpPr>
        <p:spPr>
          <a:xfrm>
            <a:off x="533400" y="742950"/>
            <a:ext cx="8229600" cy="857250"/>
          </a:xfrm>
        </p:spPr>
        <p:txBody>
          <a:bodyPr/>
          <a:lstStyle/>
          <a:p>
            <a:r>
              <a:rPr lang="en-US" dirty="0"/>
              <a:t>Results Provide</a:t>
            </a:r>
          </a:p>
        </p:txBody>
      </p:sp>
      <p:sp>
        <p:nvSpPr>
          <p:cNvPr id="3" name="Content Placeholder 2">
            <a:extLst>
              <a:ext uri="{FF2B5EF4-FFF2-40B4-BE49-F238E27FC236}">
                <a16:creationId xmlns:a16="http://schemas.microsoft.com/office/drawing/2014/main" id="{B4916891-8297-0246-920A-B9860EE7B0D6}"/>
              </a:ext>
            </a:extLst>
          </p:cNvPr>
          <p:cNvSpPr>
            <a:spLocks noGrp="1"/>
          </p:cNvSpPr>
          <p:nvPr>
            <p:ph idx="1"/>
          </p:nvPr>
        </p:nvSpPr>
        <p:spPr>
          <a:xfrm>
            <a:off x="840349" y="3409950"/>
            <a:ext cx="7895171" cy="2348489"/>
          </a:xfrm>
        </p:spPr>
        <p:txBody>
          <a:bodyPr>
            <a:normAutofit/>
          </a:bodyPr>
          <a:lstStyle/>
          <a:p>
            <a:pPr marL="0" indent="0">
              <a:buNone/>
            </a:pPr>
            <a:r>
              <a:rPr lang="en-US"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Estimated Annual Health Care Savings for Users Under 65</a:t>
            </a:r>
          </a:p>
          <a:p>
            <a:pPr marL="0" indent="0">
              <a:buNone/>
            </a:pPr>
            <a:r>
              <a:rPr lang="en-US" dirty="0" smtClean="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Estimated </a:t>
            </a:r>
            <a:r>
              <a:rPr lang="en-US" dirty="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Annual Health Care Savings for Users Over </a:t>
            </a:r>
            <a:r>
              <a:rPr lang="en-US" dirty="0" smtClean="0">
                <a:solidFill>
                  <a:schemeClr val="bg1">
                    <a:lumMod val="95000"/>
                  </a:schemeClr>
                </a:solidFill>
                <a:effectLst/>
                <a:latin typeface="Tw Cen MT" panose="020B0602020104020603" pitchFamily="34" charset="77"/>
                <a:ea typeface="Times New Roman" panose="02020603050405020304" pitchFamily="18" charset="0"/>
                <a:cs typeface="Times New Roman" panose="02020603050405020304" pitchFamily="18" charset="0"/>
              </a:rPr>
              <a:t>65</a:t>
            </a:r>
          </a:p>
          <a:p>
            <a:pPr marL="0" indent="0">
              <a:buNone/>
            </a:pPr>
            <a:r>
              <a:rPr lang="en-US" dirty="0" smtClean="0">
                <a:solidFill>
                  <a:schemeClr val="bg1">
                    <a:lumMod val="95000"/>
                  </a:schemeClr>
                </a:solidFill>
                <a:latin typeface="Tw Cen MT" panose="020B0602020104020603" pitchFamily="34" charset="77"/>
                <a:ea typeface="Times New Roman" panose="02020603050405020304" pitchFamily="18" charset="0"/>
                <a:cs typeface="Times New Roman" panose="02020603050405020304" pitchFamily="18" charset="0"/>
              </a:rPr>
              <a:t>Healthcare Costs Savings Annually</a:t>
            </a:r>
            <a:endParaRPr lang="en-US"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lus Sign 3">
            <a:extLst>
              <a:ext uri="{FF2B5EF4-FFF2-40B4-BE49-F238E27FC236}">
                <a16:creationId xmlns:a16="http://schemas.microsoft.com/office/drawing/2014/main" id="{3C2E3AFF-C4B1-B242-A210-977DEA8DCA3D}"/>
              </a:ext>
            </a:extLst>
          </p:cNvPr>
          <p:cNvSpPr/>
          <p:nvPr/>
        </p:nvSpPr>
        <p:spPr>
          <a:xfrm>
            <a:off x="610891" y="3929639"/>
            <a:ext cx="321757" cy="28575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87091" y="4310639"/>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F:\Strategic Plan\Economic Impact\Calculator Project\heal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503" y="571500"/>
            <a:ext cx="2740428" cy="264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6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p:cNvSpPr/>
          <p:nvPr/>
        </p:nvSpPr>
        <p:spPr>
          <a:xfrm>
            <a:off x="0" y="1200150"/>
            <a:ext cx="2743200" cy="2438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Strategic Plan\Economic Impact\Calculator Project\Website\env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33550"/>
            <a:ext cx="1784350" cy="178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76001"/>
            <a:ext cx="4343332" cy="3158532"/>
          </a:xfrm>
          <a:prstGeom prst="rect">
            <a:avLst/>
          </a:prstGeom>
        </p:spPr>
      </p:pic>
    </p:spTree>
    <p:extLst>
      <p:ext uri="{BB962C8B-B14F-4D97-AF65-F5344CB8AC3E}">
        <p14:creationId xmlns:p14="http://schemas.microsoft.com/office/powerpoint/2010/main" val="302732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B9F1-0FF9-3747-BFB3-A6192236E1BF}"/>
              </a:ext>
            </a:extLst>
          </p:cNvPr>
          <p:cNvSpPr>
            <a:spLocks noGrp="1"/>
          </p:cNvSpPr>
          <p:nvPr>
            <p:ph type="title"/>
          </p:nvPr>
        </p:nvSpPr>
        <p:spPr>
          <a:xfrm>
            <a:off x="457200" y="57150"/>
            <a:ext cx="8229600" cy="857250"/>
          </a:xfrm>
        </p:spPr>
        <p:txBody>
          <a:bodyPr/>
          <a:lstStyle/>
          <a:p>
            <a:r>
              <a:rPr lang="en-US" dirty="0"/>
              <a:t>Resources</a:t>
            </a:r>
          </a:p>
        </p:txBody>
      </p:sp>
      <p:sp>
        <p:nvSpPr>
          <p:cNvPr id="3" name="Content Placeholder 2">
            <a:extLst>
              <a:ext uri="{FF2B5EF4-FFF2-40B4-BE49-F238E27FC236}">
                <a16:creationId xmlns:a16="http://schemas.microsoft.com/office/drawing/2014/main" id="{F7EEE58F-41FD-B44F-B7C1-ACAE0CECE790}"/>
              </a:ext>
            </a:extLst>
          </p:cNvPr>
          <p:cNvSpPr>
            <a:spLocks noGrp="1"/>
          </p:cNvSpPr>
          <p:nvPr>
            <p:ph idx="1"/>
          </p:nvPr>
        </p:nvSpPr>
        <p:spPr>
          <a:xfrm>
            <a:off x="457200" y="971551"/>
            <a:ext cx="8229600" cy="2971800"/>
          </a:xfrm>
        </p:spPr>
        <p:txBody>
          <a:bodyPr>
            <a:normAutofit fontScale="92500"/>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Literature Reviewed – 20 studies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Tw Cen MT" panose="020B0602020104020603" pitchFamily="34" charset="77"/>
                <a:ea typeface="Times New Roman" panose="02020603050405020304" pitchFamily="18" charset="0"/>
                <a:cs typeface="Times New Roman" panose="02020603050405020304" pitchFamily="18" charset="0"/>
              </a:rPr>
              <a:t>Selected 4</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Urban Forestry Tree Guide – US Forest Service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STRATUM Climate Zones Map</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Economic Benefits of the Park and Recreation System of Mecklenburg County, North Carolina – Trust for Public Land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Economic Benefits of Cleveland </a:t>
            </a:r>
            <a:r>
              <a:rPr lang="en-US" sz="2400" dirty="0" err="1">
                <a:effectLst/>
                <a:latin typeface="Tw Cen MT" panose="020B0602020104020603" pitchFamily="34" charset="77"/>
                <a:ea typeface="Times New Roman" panose="02020603050405020304" pitchFamily="18" charset="0"/>
                <a:cs typeface="Times New Roman" panose="02020603050405020304" pitchFamily="18" charset="0"/>
              </a:rPr>
              <a:t>Metroparks</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 – Trust for Public Land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F:\Strategic Plan\Economic Impact\Calculator Project\c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03" y="4052116"/>
            <a:ext cx="6143626"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32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1668-AA0A-4B45-95B0-3772847E0639}"/>
              </a:ext>
            </a:extLst>
          </p:cNvPr>
          <p:cNvSpPr>
            <a:spLocks noGrp="1"/>
          </p:cNvSpPr>
          <p:nvPr>
            <p:ph type="title"/>
          </p:nvPr>
        </p:nvSpPr>
        <p:spPr/>
        <p:txBody>
          <a:bodyPr/>
          <a:lstStyle/>
          <a:p>
            <a:r>
              <a:rPr lang="en-US" dirty="0"/>
              <a:t>Key Metrics</a:t>
            </a:r>
          </a:p>
        </p:txBody>
      </p:sp>
      <p:sp>
        <p:nvSpPr>
          <p:cNvPr id="3" name="Content Placeholder 2">
            <a:extLst>
              <a:ext uri="{FF2B5EF4-FFF2-40B4-BE49-F238E27FC236}">
                <a16:creationId xmlns:a16="http://schemas.microsoft.com/office/drawing/2014/main" id="{018E65BE-9E19-A946-B7BE-71C0AC3BF6A3}"/>
              </a:ext>
            </a:extLst>
          </p:cNvPr>
          <p:cNvSpPr>
            <a:spLocks noGrp="1"/>
          </p:cNvSpPr>
          <p:nvPr>
            <p:ph idx="1"/>
          </p:nvPr>
        </p:nvSpPr>
        <p:spPr/>
        <p:txBody>
          <a:bodyPr/>
          <a:lstStyle/>
          <a:p>
            <a:pPr lvl="0"/>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$31-$39 average annual net savings from energy consumption, storm water management, air quality, and reduced CO2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Annual storm water mitigation and the resulting monetary savings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19,081 </a:t>
            </a: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cubic feet of runoff avoided per acre of parkland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$.03-.05 per cubic foot of water avoided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919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FBB8-DBDF-A244-862E-28211E9A8C63}"/>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68F9051D-60F0-6849-92BF-4CC9D9A3F931}"/>
              </a:ext>
            </a:extLst>
          </p:cNvPr>
          <p:cNvSpPr>
            <a:spLocks noGrp="1"/>
          </p:cNvSpPr>
          <p:nvPr>
            <p:ph idx="1"/>
          </p:nvPr>
        </p:nvSpPr>
        <p:spPr>
          <a:xfrm>
            <a:off x="4191000" y="1145493"/>
            <a:ext cx="4191000" cy="3797715"/>
          </a:xfrm>
        </p:spPr>
        <p:txBody>
          <a:bodyPr>
            <a:normAutofit/>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Two ways to calculate impact in this area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Number of trees in the park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Total acres in the </a:t>
            </a:r>
            <a:r>
              <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rPr>
              <a:t>park</a:t>
            </a:r>
          </a:p>
          <a:p>
            <a:pPr lvl="1"/>
            <a:endParaRPr lang="en-US" sz="2400" dirty="0">
              <a:latin typeface="Tw Cen MT" panose="020B0602020104020603" pitchFamily="34" charset="77"/>
              <a:ea typeface="Times New Roman" panose="02020603050405020304" pitchFamily="18" charset="0"/>
              <a:cs typeface="Times New Roman" panose="02020603050405020304" pitchFamily="18" charset="0"/>
            </a:endParaRPr>
          </a:p>
          <a:p>
            <a:pPr marL="365760" lvl="1" indent="0">
              <a:buNone/>
            </a:pPr>
            <a:endParaRPr lang="en-US" sz="2400" dirty="0" smtClean="0">
              <a:effectLst/>
              <a:latin typeface="Tw Cen MT" panose="020B0602020104020603" pitchFamily="34" charset="77"/>
              <a:ea typeface="Times New Roman" panose="02020603050405020304" pitchFamily="18" charset="0"/>
              <a:cs typeface="Times New Roman" panose="02020603050405020304" pitchFamily="18" charset="0"/>
            </a:endParaRPr>
          </a:p>
        </p:txBody>
      </p:sp>
      <p:pic>
        <p:nvPicPr>
          <p:cNvPr id="8194" name="Picture 2" descr="C:\Users\charla\Dropbox\Screenshots\Screenshot 2019-10-02 13.49.1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0" t="12658" r="65763" b="5340"/>
          <a:stretch/>
        </p:blipFill>
        <p:spPr bwMode="auto">
          <a:xfrm>
            <a:off x="609600" y="1123950"/>
            <a:ext cx="341281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9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67013-380B-2D42-85E5-AA1E29D12658}"/>
              </a:ext>
            </a:extLst>
          </p:cNvPr>
          <p:cNvSpPr>
            <a:spLocks noGrp="1"/>
          </p:cNvSpPr>
          <p:nvPr>
            <p:ph type="title"/>
          </p:nvPr>
        </p:nvSpPr>
        <p:spPr>
          <a:xfrm>
            <a:off x="381000" y="742950"/>
            <a:ext cx="8229600" cy="857250"/>
          </a:xfrm>
        </p:spPr>
        <p:txBody>
          <a:bodyPr>
            <a:normAutofit/>
          </a:bodyPr>
          <a:lstStyle/>
          <a:p>
            <a:r>
              <a:rPr lang="en-US" sz="4400" dirty="0"/>
              <a:t>Conversation Began in 2009</a:t>
            </a:r>
          </a:p>
        </p:txBody>
      </p:sp>
      <p:sp>
        <p:nvSpPr>
          <p:cNvPr id="8" name="Content Placeholder 7">
            <a:extLst>
              <a:ext uri="{FF2B5EF4-FFF2-40B4-BE49-F238E27FC236}">
                <a16:creationId xmlns:a16="http://schemas.microsoft.com/office/drawing/2014/main" id="{CDF61DE6-DE6D-CA47-9FF5-C7CBBCE0A437}"/>
              </a:ext>
            </a:extLst>
          </p:cNvPr>
          <p:cNvSpPr>
            <a:spLocks noGrp="1"/>
          </p:cNvSpPr>
          <p:nvPr>
            <p:ph idx="1"/>
          </p:nvPr>
        </p:nvSpPr>
        <p:spPr>
          <a:xfrm>
            <a:off x="1295400" y="1749206"/>
            <a:ext cx="7010400" cy="2498944"/>
          </a:xfrm>
        </p:spPr>
        <p:txBody>
          <a:bodyPr>
            <a:normAutofit/>
          </a:bodyPr>
          <a:lstStyle/>
          <a:p>
            <a:r>
              <a:rPr lang="en-US" sz="2800" dirty="0"/>
              <a:t>Property Tax Roll Back</a:t>
            </a:r>
          </a:p>
          <a:p>
            <a:r>
              <a:rPr lang="en-US" sz="2800" dirty="0"/>
              <a:t>Economic Downturn</a:t>
            </a:r>
          </a:p>
          <a:p>
            <a:r>
              <a:rPr lang="en-US" sz="2800" dirty="0"/>
              <a:t>Local Governments Facing Draconian Budget Cuts</a:t>
            </a:r>
          </a:p>
        </p:txBody>
      </p:sp>
    </p:spTree>
    <p:extLst>
      <p:ext uri="{BB962C8B-B14F-4D97-AF65-F5344CB8AC3E}">
        <p14:creationId xmlns:p14="http://schemas.microsoft.com/office/powerpoint/2010/main" val="3626788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40F6-37BB-5C44-B06F-085243280C24}"/>
              </a:ext>
            </a:extLst>
          </p:cNvPr>
          <p:cNvSpPr>
            <a:spLocks noGrp="1"/>
          </p:cNvSpPr>
          <p:nvPr>
            <p:ph type="title"/>
          </p:nvPr>
        </p:nvSpPr>
        <p:spPr>
          <a:xfrm>
            <a:off x="475005" y="57150"/>
            <a:ext cx="8229600" cy="857250"/>
          </a:xfrm>
        </p:spPr>
        <p:txBody>
          <a:bodyPr/>
          <a:lstStyle/>
          <a:p>
            <a:r>
              <a:rPr lang="en-US" dirty="0"/>
              <a:t>Inputs</a:t>
            </a:r>
          </a:p>
        </p:txBody>
      </p:sp>
      <p:sp>
        <p:nvSpPr>
          <p:cNvPr id="3" name="Content Placeholder 2">
            <a:extLst>
              <a:ext uri="{FF2B5EF4-FFF2-40B4-BE49-F238E27FC236}">
                <a16:creationId xmlns:a16="http://schemas.microsoft.com/office/drawing/2014/main" id="{BA5216C8-F4CE-524E-86CE-BE1551F071D1}"/>
              </a:ext>
            </a:extLst>
          </p:cNvPr>
          <p:cNvSpPr>
            <a:spLocks noGrp="1"/>
          </p:cNvSpPr>
          <p:nvPr>
            <p:ph idx="1"/>
          </p:nvPr>
        </p:nvSpPr>
        <p:spPr>
          <a:xfrm>
            <a:off x="381000" y="1200150"/>
            <a:ext cx="3962401" cy="3394472"/>
          </a:xfrm>
        </p:spPr>
        <p:txBody>
          <a:bodyPr>
            <a:normAutofit fontScale="92500" lnSpcReduction="10000"/>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Number of Trees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Tree inventories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Aerial estimation</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Spot counts – take a small percentage of the acreage and count trees – apply that to the total park acreage.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Climate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Zone – used only when calculating based on number of trees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BA5216C8-F4CE-524E-86CE-BE1551F071D1}"/>
              </a:ext>
            </a:extLst>
          </p:cNvPr>
          <p:cNvSpPr txBox="1">
            <a:spLocks/>
          </p:cNvSpPr>
          <p:nvPr/>
        </p:nvSpPr>
        <p:spPr>
          <a:xfrm>
            <a:off x="4724400" y="1200150"/>
            <a:ext cx="3962401" cy="339447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2200" dirty="0">
                <a:latin typeface="Tw Cen MT" panose="020B0602020104020603" pitchFamily="34" charset="77"/>
                <a:ea typeface="Times New Roman" panose="02020603050405020304" pitchFamily="18" charset="0"/>
                <a:cs typeface="Times New Roman" panose="02020603050405020304" pitchFamily="18" charset="0"/>
              </a:rPr>
              <a:t>Acres of parkland – should be readily available to you</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r>
              <a:rPr lang="en-US" sz="2200" dirty="0" smtClean="0">
                <a:latin typeface="Tw Cen MT" panose="020B0602020104020603" pitchFamily="34" charset="77"/>
                <a:ea typeface="Times New Roman" panose="02020603050405020304" pitchFamily="18" charset="0"/>
                <a:cs typeface="Times New Roman" panose="02020603050405020304" pitchFamily="18" charset="0"/>
              </a:rPr>
              <a:t>Cost per Cubic Feet </a:t>
            </a:r>
          </a:p>
          <a:p>
            <a:pPr lvl="1"/>
            <a:r>
              <a:rPr lang="en-US" sz="1900" dirty="0" smtClean="0">
                <a:latin typeface="Tw Cen MT" panose="020B0602020104020603" pitchFamily="34" charset="77"/>
                <a:ea typeface="Times New Roman" panose="02020603050405020304" pitchFamily="18" charset="0"/>
                <a:cs typeface="Times New Roman" panose="02020603050405020304" pitchFamily="18" charset="0"/>
              </a:rPr>
              <a:t>$.03-$.05; usually $.04</a:t>
            </a: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493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9098-B726-6A42-94A5-972A54632F9D}"/>
              </a:ext>
            </a:extLst>
          </p:cNvPr>
          <p:cNvSpPr>
            <a:spLocks noGrp="1"/>
          </p:cNvSpPr>
          <p:nvPr>
            <p:ph type="title"/>
          </p:nvPr>
        </p:nvSpPr>
        <p:spPr/>
        <p:txBody>
          <a:bodyPr/>
          <a:lstStyle/>
          <a:p>
            <a:r>
              <a:rPr lang="en-US" dirty="0"/>
              <a:t>Results Provide</a:t>
            </a:r>
          </a:p>
        </p:txBody>
      </p:sp>
      <p:sp>
        <p:nvSpPr>
          <p:cNvPr id="3" name="Content Placeholder 2">
            <a:extLst>
              <a:ext uri="{FF2B5EF4-FFF2-40B4-BE49-F238E27FC236}">
                <a16:creationId xmlns:a16="http://schemas.microsoft.com/office/drawing/2014/main" id="{9C499C13-3BE4-D544-82DE-55E269BD70BC}"/>
              </a:ext>
            </a:extLst>
          </p:cNvPr>
          <p:cNvSpPr>
            <a:spLocks noGrp="1"/>
          </p:cNvSpPr>
          <p:nvPr>
            <p:ph idx="1"/>
          </p:nvPr>
        </p:nvSpPr>
        <p:spPr>
          <a:xfrm>
            <a:off x="472440" y="1428750"/>
            <a:ext cx="5334000" cy="2861073"/>
          </a:xfrm>
        </p:spPr>
        <p:txBody>
          <a:bodyPr>
            <a:normAutofit/>
          </a:bodyPr>
          <a:lstStyle/>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Number of Trees – Annual Net Savings from energy consumption, storm water management, air quality, and reduced CO2</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Total Acres in Parks – Annual Savings in Stormwater Management costs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170" name="Picture 2" descr="F:\Strategic Plan\Economic Impact\Calculator Project\enviro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440" y="1428750"/>
            <a:ext cx="249421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379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DD8F-AB90-1843-81EC-B37EA39237E2}"/>
              </a:ext>
            </a:extLst>
          </p:cNvPr>
          <p:cNvSpPr>
            <a:spLocks noGrp="1"/>
          </p:cNvSpPr>
          <p:nvPr>
            <p:ph type="title"/>
          </p:nvPr>
        </p:nvSpPr>
        <p:spPr/>
        <p:txBody>
          <a:bodyPr/>
          <a:lstStyle/>
          <a:p>
            <a:r>
              <a:rPr lang="en-US" dirty="0"/>
              <a:t>Back End Calculations</a:t>
            </a:r>
          </a:p>
        </p:txBody>
      </p:sp>
      <p:sp>
        <p:nvSpPr>
          <p:cNvPr id="3" name="Content Placeholder 2">
            <a:extLst>
              <a:ext uri="{FF2B5EF4-FFF2-40B4-BE49-F238E27FC236}">
                <a16:creationId xmlns:a16="http://schemas.microsoft.com/office/drawing/2014/main" id="{FE6ED753-9FDE-F94E-9D0E-0330BC99D808}"/>
              </a:ext>
            </a:extLst>
          </p:cNvPr>
          <p:cNvSpPr>
            <a:spLocks noGrp="1"/>
          </p:cNvSpPr>
          <p:nvPr>
            <p:ph idx="1"/>
          </p:nvPr>
        </p:nvSpPr>
        <p:spPr>
          <a:xfrm>
            <a:off x="457200" y="1200150"/>
            <a:ext cx="8229600" cy="3394472"/>
          </a:xfrm>
        </p:spPr>
        <p:txBody>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Back End Calculation for Total Acres in Parks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1 acre of land mitigates 19,081 cubic feet of water annually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1 </a:t>
            </a: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cubic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foot </a:t>
            </a: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of water = 7.48052 gallons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Cubic feet is not a measure of volume – volume is measured in gallons – so we are converting cubic feet to gallons</a:t>
            </a:r>
          </a:p>
          <a:p>
            <a:r>
              <a:rPr lang="en-US" dirty="0">
                <a:effectLst/>
                <a:latin typeface="Tw Cen MT" panose="020B0602020104020603" pitchFamily="34" charset="77"/>
                <a:ea typeface="Times New Roman" panose="02020603050405020304" pitchFamily="18" charset="0"/>
                <a:cs typeface="Times New Roman" panose="02020603050405020304" pitchFamily="18" charset="0"/>
              </a:rPr>
              <a:t>Formula:  </a:t>
            </a:r>
          </a:p>
          <a:p>
            <a:pPr lvl="1"/>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Total acres of parkland x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19,081 </a:t>
            </a: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cubic feet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 the </a:t>
            </a: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total cubic feet handled by your park acreage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Total cubic feet handled by your park x 7.48052 </a:t>
            </a:r>
            <a:r>
              <a:rPr lang="en-US" sz="1800" dirty="0" smtClean="0">
                <a:effectLst/>
                <a:latin typeface="Tw Cen MT" panose="020B0602020104020603" pitchFamily="34" charset="77"/>
                <a:ea typeface="Times New Roman" panose="02020603050405020304" pitchFamily="18" charset="0"/>
                <a:cs typeface="Times New Roman" panose="02020603050405020304" pitchFamily="18" charset="0"/>
              </a:rPr>
              <a:t>= the </a:t>
            </a: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total gallons of stormwater your park is mitigating annually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itchFamily="2" charset="2"/>
              <a:buChar char="Ø"/>
            </a:pPr>
            <a:endParaRPr lang="en-US" sz="1800" dirty="0">
              <a:latin typeface="Tw Cen MT" panose="020B0602020104020603" pitchFamily="34"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857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7F90-B8F7-AF4B-A7BD-9AA05CE4B5EB}"/>
              </a:ext>
            </a:extLst>
          </p:cNvPr>
          <p:cNvSpPr>
            <a:spLocks noGrp="1"/>
          </p:cNvSpPr>
          <p:nvPr>
            <p:ph type="title"/>
          </p:nvPr>
        </p:nvSpPr>
        <p:spPr/>
        <p:txBody>
          <a:bodyPr/>
          <a:lstStyle/>
          <a:p>
            <a:r>
              <a:rPr lang="en-US" dirty="0"/>
              <a:t>Back End </a:t>
            </a:r>
            <a:r>
              <a:rPr lang="en-US" dirty="0" smtClean="0"/>
              <a:t>Calculations</a:t>
            </a:r>
            <a:endParaRPr lang="en-US" dirty="0"/>
          </a:p>
        </p:txBody>
      </p:sp>
      <p:sp>
        <p:nvSpPr>
          <p:cNvPr id="3" name="Content Placeholder 2">
            <a:extLst>
              <a:ext uri="{FF2B5EF4-FFF2-40B4-BE49-F238E27FC236}">
                <a16:creationId xmlns:a16="http://schemas.microsoft.com/office/drawing/2014/main" id="{EE369A87-5614-3542-99DC-793862948C28}"/>
              </a:ext>
            </a:extLst>
          </p:cNvPr>
          <p:cNvSpPr>
            <a:spLocks noGrp="1"/>
          </p:cNvSpPr>
          <p:nvPr>
            <p:ph idx="1"/>
          </p:nvPr>
        </p:nvSpPr>
        <p:spPr/>
        <p:txBody>
          <a:bodyPr>
            <a:normAutofit/>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To assign a value to that stormwater, we must now convert the gallons back to cubic feet so you can apply the cost established in the research</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Tw Cen MT" panose="020B0602020104020603" pitchFamily="34" charset="77"/>
                <a:ea typeface="Times New Roman" panose="02020603050405020304" pitchFamily="18" charset="0"/>
                <a:cs typeface="Times New Roman" panose="02020603050405020304" pitchFamily="18" charset="0"/>
              </a:rPr>
              <a:t>Formula:  </a:t>
            </a: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Divide the volume by cubic feet per gallon</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effectLst/>
                <a:latin typeface="Tw Cen MT" panose="020B0602020104020603" pitchFamily="34" charset="77"/>
                <a:ea typeface="Times New Roman" panose="02020603050405020304" pitchFamily="18" charset="0"/>
                <a:cs typeface="Times New Roman" panose="02020603050405020304" pitchFamily="18" charset="0"/>
              </a:rPr>
              <a:t>Total gallons of stormwater your park is mitigating annually divided by 7.48052</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Tw Cen MT" panose="020B0602020104020603" pitchFamily="34" charset="77"/>
                <a:ea typeface="Times New Roman" panose="02020603050405020304" pitchFamily="18" charset="0"/>
                <a:cs typeface="Times New Roman" panose="02020603050405020304" pitchFamily="18" charset="0"/>
              </a:rPr>
              <a:t>Assign the cost savings – Total cubic feet x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$.03-$.05</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366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1350" y="1200150"/>
            <a:ext cx="2754550" cy="2438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Strategic Plan\Economic Impact\Calculator Project\Website\tourism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409581"/>
            <a:ext cx="2019537" cy="2019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8" y="976001"/>
            <a:ext cx="4343332" cy="315853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732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8E4D-9FF6-6749-B008-77A79B702F2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29B4C1A-6A28-E743-88C3-40CF45EDCD86}"/>
              </a:ext>
            </a:extLst>
          </p:cNvPr>
          <p:cNvSpPr>
            <a:spLocks noGrp="1"/>
          </p:cNvSpPr>
          <p:nvPr>
            <p:ph idx="1"/>
          </p:nvPr>
        </p:nvSpPr>
        <p:spPr/>
        <p:txBody>
          <a:bodyPr>
            <a:normAutofit/>
          </a:bodyPr>
          <a:lstStyle/>
          <a:p>
            <a:pPr>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Literature Reviewed – 12 studies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Selected</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Florida Department of Environmental Protection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Florida Sports Foundation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F:\Strategic Plan\Economic Impact\Calculator Project\c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03" y="4052116"/>
            <a:ext cx="6143626"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1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BBEB-28F8-3D4F-9F78-5CE978689371}"/>
              </a:ext>
            </a:extLst>
          </p:cNvPr>
          <p:cNvSpPr>
            <a:spLocks noGrp="1"/>
          </p:cNvSpPr>
          <p:nvPr>
            <p:ph type="title"/>
          </p:nvPr>
        </p:nvSpPr>
        <p:spPr/>
        <p:txBody>
          <a:bodyPr/>
          <a:lstStyle/>
          <a:p>
            <a:r>
              <a:rPr lang="en-US" dirty="0"/>
              <a:t>Key Metrics</a:t>
            </a:r>
          </a:p>
        </p:txBody>
      </p:sp>
      <p:sp>
        <p:nvSpPr>
          <p:cNvPr id="3" name="Content Placeholder 2">
            <a:extLst>
              <a:ext uri="{FF2B5EF4-FFF2-40B4-BE49-F238E27FC236}">
                <a16:creationId xmlns:a16="http://schemas.microsoft.com/office/drawing/2014/main" id="{8EEF9032-5040-F14D-ABD1-8FE9B6020F4C}"/>
              </a:ext>
            </a:extLst>
          </p:cNvPr>
          <p:cNvSpPr>
            <a:spLocks noGrp="1"/>
          </p:cNvSpPr>
          <p:nvPr>
            <p:ph idx="1"/>
          </p:nvPr>
        </p:nvSpPr>
        <p:spPr/>
        <p:txBody>
          <a:bodyPr>
            <a:normAutofit/>
          </a:bodyPr>
          <a:lstStyle/>
          <a:p>
            <a:pPr lvl="0">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Average number of park visitors who are non-local is 74% (this is for state parks)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Average daily expenditure for non-local visitors is $124.08 (this is for state parks)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819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9DB5-7C3F-E440-898C-E6EA001FC2C4}"/>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68B416E6-FBDC-B04B-8516-4AF1DFB1C761}"/>
              </a:ext>
            </a:extLst>
          </p:cNvPr>
          <p:cNvSpPr>
            <a:spLocks noGrp="1"/>
          </p:cNvSpPr>
          <p:nvPr>
            <p:ph idx="1"/>
          </p:nvPr>
        </p:nvSpPr>
        <p:spPr/>
        <p:txBody>
          <a:bodyPr>
            <a:normAutofit/>
          </a:bodyPr>
          <a:lstStyle/>
          <a:p>
            <a:pPr lvl="0">
              <a:buClr>
                <a:schemeClr val="accent3"/>
              </a:buClr>
            </a:pP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Non-local is defined as </a:t>
            </a:r>
            <a:r>
              <a:rPr lang="en-US" sz="2800" dirty="0" smtClean="0">
                <a:effectLst/>
                <a:latin typeface="Tw Cen MT" panose="020B0602020104020603" pitchFamily="34" charset="77"/>
                <a:ea typeface="Times New Roman" panose="02020603050405020304" pitchFamily="18" charset="0"/>
                <a:cs typeface="Times New Roman" panose="02020603050405020304" pitchFamily="18" charset="0"/>
              </a:rPr>
              <a:t>people traveling from 50 </a:t>
            </a:r>
            <a:r>
              <a:rPr lang="en-US" sz="2800" dirty="0">
                <a:effectLst/>
                <a:latin typeface="Tw Cen MT" panose="020B0602020104020603" pitchFamily="34" charset="77"/>
                <a:ea typeface="Times New Roman" panose="02020603050405020304" pitchFamily="18" charset="0"/>
                <a:cs typeface="Times New Roman" panose="02020603050405020304" pitchFamily="18" charset="0"/>
              </a:rPr>
              <a:t>miles or more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240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56F8-E3F0-634E-959D-A8014CF40EF1}"/>
              </a:ext>
            </a:extLst>
          </p:cNvPr>
          <p:cNvSpPr>
            <a:spLocks noGrp="1"/>
          </p:cNvSpPr>
          <p:nvPr>
            <p:ph type="title"/>
          </p:nvPr>
        </p:nvSpPr>
        <p:spPr/>
        <p:txBody>
          <a:bodyPr/>
          <a:lstStyle/>
          <a:p>
            <a:r>
              <a:rPr lang="en-US" dirty="0"/>
              <a:t>Inputs</a:t>
            </a:r>
          </a:p>
        </p:txBody>
      </p:sp>
      <p:sp>
        <p:nvSpPr>
          <p:cNvPr id="3" name="Content Placeholder 2">
            <a:extLst>
              <a:ext uri="{FF2B5EF4-FFF2-40B4-BE49-F238E27FC236}">
                <a16:creationId xmlns:a16="http://schemas.microsoft.com/office/drawing/2014/main" id="{8F3FE050-1C97-E348-ABC9-7BC76E2F9FB8}"/>
              </a:ext>
            </a:extLst>
          </p:cNvPr>
          <p:cNvSpPr>
            <a:spLocks noGrp="1"/>
          </p:cNvSpPr>
          <p:nvPr>
            <p:ph idx="1"/>
          </p:nvPr>
        </p:nvSpPr>
        <p:spPr/>
        <p:txBody>
          <a:bodyPr>
            <a:normAutofit/>
          </a:bodyPr>
          <a:lstStyle/>
          <a:p>
            <a:pPr lvl="0">
              <a:buClr>
                <a:schemeClr val="accent3"/>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Total Visitors to Park for Recreation – self-directed activity, not in relation to an event or programmed activity.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3"/>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 of non-local visitors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 the default is 74% based on state park visitor surveys. If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you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have a more localized % from your own surveys or visitor’s bureau, use it. </a:t>
            </a:r>
          </a:p>
          <a:p>
            <a:pPr lvl="0">
              <a:buClr>
                <a:schemeClr val="accent3"/>
              </a:buClr>
            </a:pP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Resulting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Calculation of Non-local Visitors (Recreation) is the result of your entry for total visitors to the park for recreation multiplied by the % of non-local visitors</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a:t>
            </a:r>
          </a:p>
          <a:p>
            <a:pPr lvl="0">
              <a:buFont typeface="Wingdings" pitchFamily="2" charset="2"/>
              <a:buChar char="Ø"/>
            </a:pPr>
            <a:endParaRPr lang="en-US" dirty="0">
              <a:latin typeface="Tw Cen MT" panose="020B0602020104020603" pitchFamily="34"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305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BE210-90C0-0646-A765-8DE69426CE32}"/>
              </a:ext>
            </a:extLst>
          </p:cNvPr>
          <p:cNvSpPr>
            <a:spLocks noGrp="1"/>
          </p:cNvSpPr>
          <p:nvPr>
            <p:ph idx="1"/>
          </p:nvPr>
        </p:nvSpPr>
        <p:spPr>
          <a:xfrm>
            <a:off x="457200" y="971550"/>
            <a:ext cx="8229600" cy="4038600"/>
          </a:xfrm>
        </p:spPr>
        <p:txBody>
          <a:bodyPr>
            <a:normAutofit fontScale="92500" lnSpcReduction="20000"/>
          </a:bodyPr>
          <a:lstStyle/>
          <a:p>
            <a:pPr lvl="0">
              <a:buClr>
                <a:schemeClr val="accent3"/>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Total Visitors to Park for Events – visitors attending for programmed events.  Not intended to capture pavilion rentals, etc. where there is no revenue beyond the rental fee.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3"/>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 of non-local visitors - </a:t>
            </a:r>
            <a:r>
              <a:rPr lang="en-US" dirty="0">
                <a:latin typeface="Tw Cen MT" panose="020B0602020104020603" pitchFamily="34" charset="77"/>
                <a:ea typeface="Times New Roman" panose="02020603050405020304" pitchFamily="18" charset="0"/>
                <a:cs typeface="Times New Roman" panose="02020603050405020304" pitchFamily="18" charset="0"/>
              </a:rPr>
              <a:t>the default is 74% based on state park visitor surveys. If you have a more localized % from your own surveys or visitor’s bureau, use it. </a:t>
            </a:r>
          </a:p>
          <a:p>
            <a:pPr lvl="0">
              <a:buClr>
                <a:schemeClr val="accent3"/>
              </a:buClr>
            </a:pP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Resulting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Calculation of Non-Local Visitors (Events) is the result of your entry for total visitors to the park for events multiplied by the % of non-local visitors.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pPr>
            <a:endParaRPr lang="en-US" dirty="0">
              <a:latin typeface="Tw Cen MT" panose="020B0602020104020603" pitchFamily="34" charset="77"/>
              <a:ea typeface="Times New Roman" panose="02020603050405020304" pitchFamily="18" charset="0"/>
              <a:cs typeface="Times New Roman" panose="02020603050405020304" pitchFamily="18" charset="0"/>
            </a:endParaRPr>
          </a:p>
          <a:p>
            <a:pPr marL="0" indent="0">
              <a:buNone/>
            </a:pPr>
            <a:r>
              <a:rPr lang="en-US" sz="1800" i="1" dirty="0">
                <a:effectLst/>
                <a:latin typeface="Tw Cen MT" panose="020B0602020104020603" pitchFamily="34" charset="77"/>
                <a:ea typeface="Times New Roman" panose="02020603050405020304" pitchFamily="18" charset="0"/>
                <a:cs typeface="Times New Roman" panose="02020603050405020304" pitchFamily="18" charset="0"/>
              </a:rPr>
              <a:t>NOTE:  The average expenditure is based on data from the 2016 Florida Visitor Survey by VISIT FLORIDA, stating visitor expenditures collected in Florida visitor surveys and studies show the average per person, per day expenditure is $124.08 (includes transportation, food [grocery and restaurant] and lodging).</a:t>
            </a: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5B256F8-E3F0-634E-959D-A8014CF40EF1}"/>
              </a:ext>
            </a:extLst>
          </p:cNvPr>
          <p:cNvSpPr>
            <a:spLocks noGrp="1"/>
          </p:cNvSpPr>
          <p:nvPr>
            <p:ph type="title"/>
          </p:nvPr>
        </p:nvSpPr>
        <p:spPr>
          <a:xfrm>
            <a:off x="457200" y="0"/>
            <a:ext cx="8229600" cy="857250"/>
          </a:xfrm>
        </p:spPr>
        <p:txBody>
          <a:bodyPr/>
          <a:lstStyle/>
          <a:p>
            <a:r>
              <a:rPr lang="en-US" dirty="0"/>
              <a:t>Inputs</a:t>
            </a:r>
          </a:p>
        </p:txBody>
      </p:sp>
    </p:spTree>
    <p:extLst>
      <p:ext uri="{BB962C8B-B14F-4D97-AF65-F5344CB8AC3E}">
        <p14:creationId xmlns:p14="http://schemas.microsoft.com/office/powerpoint/2010/main" val="166348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ED01-0E80-CB49-A53D-DB986F989684}"/>
              </a:ext>
            </a:extLst>
          </p:cNvPr>
          <p:cNvSpPr>
            <a:spLocks noGrp="1"/>
          </p:cNvSpPr>
          <p:nvPr>
            <p:ph type="title"/>
          </p:nvPr>
        </p:nvSpPr>
        <p:spPr/>
        <p:txBody>
          <a:bodyPr/>
          <a:lstStyle/>
          <a:p>
            <a:r>
              <a:rPr lang="en-US" dirty="0"/>
              <a:t>Strategic Plan Development</a:t>
            </a:r>
          </a:p>
        </p:txBody>
      </p:sp>
      <p:sp>
        <p:nvSpPr>
          <p:cNvPr id="3" name="Content Placeholder 2">
            <a:extLst>
              <a:ext uri="{FF2B5EF4-FFF2-40B4-BE49-F238E27FC236}">
                <a16:creationId xmlns:a16="http://schemas.microsoft.com/office/drawing/2014/main" id="{1DFD9FED-ECD5-DC43-9D4F-85DEC96D2084}"/>
              </a:ext>
            </a:extLst>
          </p:cNvPr>
          <p:cNvSpPr>
            <a:spLocks noGrp="1"/>
          </p:cNvSpPr>
          <p:nvPr>
            <p:ph idx="1"/>
          </p:nvPr>
        </p:nvSpPr>
        <p:spPr>
          <a:xfrm>
            <a:off x="914400" y="1200151"/>
            <a:ext cx="7467600" cy="3394472"/>
          </a:xfrm>
        </p:spPr>
        <p:txBody>
          <a:bodyPr/>
          <a:lstStyle/>
          <a:p>
            <a:r>
              <a:rPr lang="en-US" dirty="0">
                <a:effectLst/>
                <a:ea typeface="Times New Roman" panose="020F0502020204030204" pitchFamily="34" charset="0"/>
                <a:cs typeface="Times New Roman" panose="020F0502020204030204" pitchFamily="34" charset="0"/>
              </a:rPr>
              <a:t>2015 - Called for a method of addressing the need to calculate the impact of parks and recreation</a:t>
            </a:r>
            <a:r>
              <a:rPr lang="en-US" dirty="0">
                <a:effectLst/>
              </a:rPr>
              <a:t> </a:t>
            </a:r>
            <a:endParaRPr lang="en-US" dirty="0" smtClean="0">
              <a:effectLst/>
            </a:endParaRPr>
          </a:p>
          <a:p>
            <a:endParaRPr lang="en-US" dirty="0">
              <a:effectLst/>
            </a:endParaRPr>
          </a:p>
          <a:p>
            <a:r>
              <a:rPr lang="en-US" dirty="0"/>
              <a:t>2016-17 – Conversations with funding partners – FRPA Foundation stepped forward to fund 50% of costs</a:t>
            </a:r>
          </a:p>
        </p:txBody>
      </p:sp>
    </p:spTree>
    <p:extLst>
      <p:ext uri="{BB962C8B-B14F-4D97-AF65-F5344CB8AC3E}">
        <p14:creationId xmlns:p14="http://schemas.microsoft.com/office/powerpoint/2010/main" val="994017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56C0-3619-514E-AC92-D81C2AFD16D6}"/>
              </a:ext>
            </a:extLst>
          </p:cNvPr>
          <p:cNvSpPr>
            <a:spLocks noGrp="1"/>
          </p:cNvSpPr>
          <p:nvPr>
            <p:ph type="title"/>
          </p:nvPr>
        </p:nvSpPr>
        <p:spPr>
          <a:xfrm>
            <a:off x="670844" y="392430"/>
            <a:ext cx="8229600" cy="857250"/>
          </a:xfrm>
        </p:spPr>
        <p:txBody>
          <a:bodyPr/>
          <a:lstStyle/>
          <a:p>
            <a:r>
              <a:rPr lang="en-US" dirty="0"/>
              <a:t>Results Provide</a:t>
            </a:r>
          </a:p>
        </p:txBody>
      </p:sp>
      <p:sp>
        <p:nvSpPr>
          <p:cNvPr id="3" name="Content Placeholder 2">
            <a:extLst>
              <a:ext uri="{FF2B5EF4-FFF2-40B4-BE49-F238E27FC236}">
                <a16:creationId xmlns:a16="http://schemas.microsoft.com/office/drawing/2014/main" id="{B2FAA91E-F44F-9641-B3B3-08E6848B14FC}"/>
              </a:ext>
            </a:extLst>
          </p:cNvPr>
          <p:cNvSpPr>
            <a:spLocks noGrp="1"/>
          </p:cNvSpPr>
          <p:nvPr>
            <p:ph idx="1"/>
          </p:nvPr>
        </p:nvSpPr>
        <p:spPr>
          <a:xfrm>
            <a:off x="627123" y="2952750"/>
            <a:ext cx="7772400" cy="1489472"/>
          </a:xfrm>
        </p:spPr>
        <p:txBody>
          <a:bodyPr>
            <a:normAutofit fontScale="92500"/>
          </a:bodyPr>
          <a:lstStyle/>
          <a:p>
            <a:pPr marL="0" indent="0">
              <a:buClr>
                <a:schemeClr val="accent3"/>
              </a:buClr>
              <a:buNone/>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Average Expenditures by Total Visitors to the Park for Recreation </a:t>
            </a:r>
            <a:endParaRPr lang="en-US" dirty="0">
              <a:latin typeface="Tw Cen MT" panose="020B0602020104020603" pitchFamily="34" charset="77"/>
              <a:ea typeface="Times New Roman" panose="02020603050405020304" pitchFamily="18" charset="0"/>
              <a:cs typeface="Times New Roman" panose="02020603050405020304" pitchFamily="18" charset="0"/>
            </a:endParaRPr>
          </a:p>
          <a:p>
            <a:pPr marL="0" indent="0">
              <a:buClr>
                <a:schemeClr val="accent3"/>
              </a:buClr>
              <a:buNone/>
            </a:pP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Average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Expenditure by Total Visitors to the Park for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Events </a:t>
            </a:r>
          </a:p>
          <a:p>
            <a:pPr marL="0" indent="0">
              <a:buClr>
                <a:schemeClr val="accent3"/>
              </a:buClr>
              <a:buNone/>
            </a:pP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Annual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Spending Generated Through Recreation and/or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Events</a:t>
            </a:r>
            <a:endParaRPr lang="en-US" sz="1800" dirty="0">
              <a:effectLst/>
              <a:latin typeface="Tw Cen MT" panose="020B0602020104020603" pitchFamily="34" charset="77"/>
              <a:ea typeface="Times New Roman" panose="02020603050405020304" pitchFamily="18" charset="0"/>
              <a:cs typeface="Times New Roman" panose="02020603050405020304" pitchFamily="18" charset="0"/>
            </a:endParaRPr>
          </a:p>
          <a:p>
            <a:pPr>
              <a:buClr>
                <a:schemeClr val="accent3"/>
              </a:buClr>
            </a:pPr>
            <a:endParaRPr lang="en-US" sz="1800" dirty="0">
              <a:latin typeface="Tw Cen MT" panose="020B0602020104020603" pitchFamily="34" charset="77"/>
              <a:ea typeface="Times New Roman" panose="02020603050405020304" pitchFamily="18" charset="0"/>
              <a:cs typeface="Times New Roman" panose="02020603050405020304" pitchFamily="18" charset="0"/>
            </a:endParaRPr>
          </a:p>
          <a:p>
            <a:pPr>
              <a:buClr>
                <a:schemeClr val="accent3"/>
              </a:buClr>
            </a:pPr>
            <a:endParaRPr lang="en-US" sz="1800" i="1" dirty="0" smtClean="0">
              <a:effectLst/>
              <a:latin typeface="Tw Cen MT" panose="020B0602020104020603" pitchFamily="34" charset="77"/>
              <a:ea typeface="Times New Roman" panose="02020603050405020304" pitchFamily="18" charset="0"/>
              <a:cs typeface="Times New Roman" panose="02020603050405020304" pitchFamily="18" charset="0"/>
            </a:endParaRPr>
          </a:p>
          <a:p>
            <a:pPr>
              <a:buClr>
                <a:schemeClr val="accent3"/>
              </a:buClr>
            </a:pPr>
            <a:endParaRPr lang="en-US" sz="1800" i="1" dirty="0">
              <a:latin typeface="Tw Cen MT" panose="020B0602020104020603" pitchFamily="34" charset="77"/>
              <a:ea typeface="Times New Roman" panose="02020603050405020304" pitchFamily="18" charset="0"/>
              <a:cs typeface="Times New Roman" panose="02020603050405020304" pitchFamily="18" charset="0"/>
            </a:endParaRPr>
          </a:p>
        </p:txBody>
      </p:sp>
      <p:sp>
        <p:nvSpPr>
          <p:cNvPr id="4" name="Plus Sign 3">
            <a:extLst>
              <a:ext uri="{FF2B5EF4-FFF2-40B4-BE49-F238E27FC236}">
                <a16:creationId xmlns:a16="http://schemas.microsoft.com/office/drawing/2014/main" id="{9A78EA77-A987-5742-8F31-E34391AD2BF5}"/>
              </a:ext>
            </a:extLst>
          </p:cNvPr>
          <p:cNvSpPr/>
          <p:nvPr/>
        </p:nvSpPr>
        <p:spPr>
          <a:xfrm>
            <a:off x="457200" y="3469701"/>
            <a:ext cx="225043" cy="26428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5043" y="4674330"/>
            <a:ext cx="8675401" cy="369332"/>
          </a:xfrm>
          <a:prstGeom prst="rect">
            <a:avLst/>
          </a:prstGeom>
        </p:spPr>
        <p:txBody>
          <a:bodyPr wrap="square">
            <a:spAutoFit/>
          </a:bodyPr>
          <a:lstStyle/>
          <a:p>
            <a:pPr algn="ctr">
              <a:buClr>
                <a:schemeClr val="accent3"/>
              </a:buClr>
            </a:pPr>
            <a:r>
              <a:rPr lang="en-US" i="1" dirty="0">
                <a:latin typeface="Tw Cen MT" panose="020B0602020104020603" pitchFamily="34" charset="77"/>
                <a:ea typeface="Times New Roman" panose="02020603050405020304" pitchFamily="18" charset="0"/>
                <a:cs typeface="Times New Roman" panose="02020603050405020304" pitchFamily="18" charset="0"/>
              </a:rPr>
              <a:t>NOTE:  RECORD THIS IN YOUR SPREADSHEET AND SAVE FOR ENTRY IN THE JOBS AREA.</a:t>
            </a:r>
            <a:r>
              <a:rPr lang="en-US" i="1" dirty="0"/>
              <a:t> </a:t>
            </a:r>
          </a:p>
        </p:txBody>
      </p:sp>
      <p:cxnSp>
        <p:nvCxnSpPr>
          <p:cNvPr id="8" name="Straight Connector 7"/>
          <p:cNvCxnSpPr/>
          <p:nvPr/>
        </p:nvCxnSpPr>
        <p:spPr>
          <a:xfrm>
            <a:off x="533400" y="3790950"/>
            <a:ext cx="7543800" cy="0"/>
          </a:xfrm>
          <a:prstGeom prst="line">
            <a:avLst/>
          </a:prstGeom>
        </p:spPr>
        <p:style>
          <a:lnRef idx="1">
            <a:schemeClr val="dk1"/>
          </a:lnRef>
          <a:fillRef idx="0">
            <a:schemeClr val="dk1"/>
          </a:fillRef>
          <a:effectRef idx="0">
            <a:schemeClr val="dk1"/>
          </a:effectRef>
          <a:fontRef idx="minor">
            <a:schemeClr val="tx1"/>
          </a:fontRef>
        </p:style>
      </p:cxnSp>
      <p:pic>
        <p:nvPicPr>
          <p:cNvPr id="8194" name="Picture 2" descr="F:\Strategic Plan\Economic Impact\Calculator Project\tour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8150"/>
            <a:ext cx="2761767" cy="23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55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122" name="Picture 2" descr="F:\Strategic Plan\Economic Impact\Calculator Project\Website\publicsafety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0495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76001"/>
            <a:ext cx="4343332" cy="3158532"/>
          </a:xfrm>
          <a:prstGeom prst="rect">
            <a:avLst/>
          </a:prstGeom>
        </p:spPr>
      </p:pic>
    </p:spTree>
    <p:extLst>
      <p:ext uri="{BB962C8B-B14F-4D97-AF65-F5344CB8AC3E}">
        <p14:creationId xmlns:p14="http://schemas.microsoft.com/office/powerpoint/2010/main" val="3854543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08509-A95E-7348-9310-4D10AFD1DDCD}"/>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65B5BCC2-2DBC-C647-9B0B-6BCB69FDF980}"/>
              </a:ext>
            </a:extLst>
          </p:cNvPr>
          <p:cNvSpPr>
            <a:spLocks noGrp="1"/>
          </p:cNvSpPr>
          <p:nvPr>
            <p:ph idx="1"/>
          </p:nvPr>
        </p:nvSpPr>
        <p:spPr>
          <a:xfrm>
            <a:off x="457200" y="1200151"/>
            <a:ext cx="8229600" cy="2743199"/>
          </a:xfrm>
        </p:spPr>
        <p:txBody>
          <a:bodyPr>
            <a:normAutofit fontScale="92500" lnSpcReduction="10000"/>
          </a:bodyPr>
          <a:lstStyle/>
          <a:p>
            <a:pPr>
              <a:buClr>
                <a:schemeClr val="accent6">
                  <a:lumMod val="40000"/>
                  <a:lumOff val="60000"/>
                </a:schemeClr>
              </a:buClr>
            </a:pPr>
            <a:r>
              <a:rPr lang="en-US"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Literature Reviewed – 28 studies</a:t>
            </a:r>
            <a:endParaRPr lang="en-US"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6">
                  <a:lumMod val="40000"/>
                  <a:lumOff val="60000"/>
                </a:schemeClr>
              </a:buClr>
            </a:pPr>
            <a:r>
              <a:rPr lang="en-US"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Selected –</a:t>
            </a:r>
            <a:endParaRPr lang="en-US"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6">
                  <a:lumMod val="40000"/>
                  <a:lumOff val="60000"/>
                </a:schemeClr>
              </a:buClr>
            </a:pPr>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Out of School Time Programming – NRPA</a:t>
            </a:r>
            <a:endParaRPr lang="en-US" sz="24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6">
                  <a:lumMod val="40000"/>
                  <a:lumOff val="60000"/>
                </a:schemeClr>
              </a:buClr>
            </a:pPr>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Out of School Time Programming – North Carolina Central University</a:t>
            </a:r>
            <a:endParaRPr lang="en-US" sz="24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6">
                  <a:lumMod val="40000"/>
                  <a:lumOff val="60000"/>
                </a:schemeClr>
              </a:buClr>
            </a:pPr>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Drowning Prevention – CDC</a:t>
            </a:r>
            <a:endParaRPr lang="en-US" sz="24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6">
                  <a:lumMod val="40000"/>
                  <a:lumOff val="60000"/>
                </a:schemeClr>
              </a:buClr>
            </a:pPr>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Drowning Prevention – NRPA</a:t>
            </a:r>
            <a:endParaRPr lang="en-US" sz="24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F:\Strategic Plan\Economic Impact\Calculator Project\c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03" y="4052116"/>
            <a:ext cx="6143626"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62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2130-1549-D04E-BC06-8FF83C7F98DE}"/>
              </a:ext>
            </a:extLst>
          </p:cNvPr>
          <p:cNvSpPr>
            <a:spLocks noGrp="1"/>
          </p:cNvSpPr>
          <p:nvPr>
            <p:ph type="title"/>
          </p:nvPr>
        </p:nvSpPr>
        <p:spPr/>
        <p:txBody>
          <a:bodyPr/>
          <a:lstStyle/>
          <a:p>
            <a:r>
              <a:rPr lang="en-US" dirty="0"/>
              <a:t>Key Metrics</a:t>
            </a:r>
          </a:p>
        </p:txBody>
      </p:sp>
      <p:sp>
        <p:nvSpPr>
          <p:cNvPr id="3" name="Content Placeholder 2">
            <a:extLst>
              <a:ext uri="{FF2B5EF4-FFF2-40B4-BE49-F238E27FC236}">
                <a16:creationId xmlns:a16="http://schemas.microsoft.com/office/drawing/2014/main" id="{D720BEEC-690A-FA41-96A7-85B481DF5940}"/>
              </a:ext>
            </a:extLst>
          </p:cNvPr>
          <p:cNvSpPr>
            <a:spLocks noGrp="1"/>
          </p:cNvSpPr>
          <p:nvPr>
            <p:ph idx="1"/>
          </p:nvPr>
        </p:nvSpPr>
        <p:spPr/>
        <p:txBody>
          <a:bodyPr>
            <a:normAutofit/>
          </a:bodyPr>
          <a:lstStyle/>
          <a:p>
            <a:pPr lvl="0"/>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Students who do NOT participate in out of school time programs</a:t>
            </a:r>
            <a:endParaRPr lang="en-US" sz="1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57% more likely to drop out</a:t>
            </a:r>
            <a:endParaRPr lang="en-US" sz="1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49% more likely to use drugs</a:t>
            </a:r>
            <a:endParaRPr lang="en-US" sz="1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27% more likely to be arrested</a:t>
            </a:r>
            <a:endParaRPr lang="en-US" sz="1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Formal swim instructions/lessons (Age 1-4)</a:t>
            </a:r>
            <a:endParaRPr lang="en-US" sz="1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4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88% reduction in risk of drowning</a:t>
            </a:r>
            <a:endParaRPr lang="en-US" sz="1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165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E524-01B3-D742-A2DB-9CE58C9EA54A}"/>
              </a:ext>
            </a:extLst>
          </p:cNvPr>
          <p:cNvSpPr>
            <a:spLocks noGrp="1"/>
          </p:cNvSpPr>
          <p:nvPr>
            <p:ph type="title"/>
          </p:nvPr>
        </p:nvSpPr>
        <p:spPr/>
        <p:txBody>
          <a:bodyPr/>
          <a:lstStyle/>
          <a:p>
            <a:r>
              <a:rPr lang="en-US" dirty="0"/>
              <a:t>Assumptions – Out of School Time</a:t>
            </a:r>
          </a:p>
        </p:txBody>
      </p:sp>
      <p:sp>
        <p:nvSpPr>
          <p:cNvPr id="3" name="Content Placeholder 2">
            <a:extLst>
              <a:ext uri="{FF2B5EF4-FFF2-40B4-BE49-F238E27FC236}">
                <a16:creationId xmlns:a16="http://schemas.microsoft.com/office/drawing/2014/main" id="{005E8337-1C7A-D545-AFB7-026197337381}"/>
              </a:ext>
            </a:extLst>
          </p:cNvPr>
          <p:cNvSpPr>
            <a:spLocks noGrp="1"/>
          </p:cNvSpPr>
          <p:nvPr>
            <p:ph idx="1"/>
          </p:nvPr>
        </p:nvSpPr>
        <p:spPr/>
        <p:txBody>
          <a:bodyPr/>
          <a:lstStyle/>
          <a:p>
            <a:r>
              <a:rPr lang="en-US"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Out of school time programming includes after school, summer, holiday programming.  You will want to state in your presentation which you have included.</a:t>
            </a:r>
            <a:endParaRPr lang="en-US"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solidFill>
                <a:schemeClr val="accent1">
                  <a:lumMod val="75000"/>
                </a:schemeClr>
              </a:solidFill>
              <a:latin typeface="Tw Cen MT" panose="020B0602020104020603" pitchFamily="34" charset="77"/>
              <a:ea typeface="Times New Roman" panose="02020603050405020304" pitchFamily="18" charset="0"/>
              <a:cs typeface="Times New Roman" panose="02020603050405020304" pitchFamily="18" charset="0"/>
            </a:endParaRPr>
          </a:p>
          <a:p>
            <a:endParaRPr lang="en-US"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endParaRPr>
          </a:p>
          <a:p>
            <a:pPr algn="r"/>
            <a:r>
              <a:rPr lang="en-US" sz="3200"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Why we can’t assign a value?</a:t>
            </a:r>
            <a:endParaRPr lang="en-US" sz="32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855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35AB-3956-2646-AE52-C6A07F774B48}"/>
              </a:ext>
            </a:extLst>
          </p:cNvPr>
          <p:cNvSpPr>
            <a:spLocks noGrp="1"/>
          </p:cNvSpPr>
          <p:nvPr>
            <p:ph type="title"/>
          </p:nvPr>
        </p:nvSpPr>
        <p:spPr/>
        <p:txBody>
          <a:bodyPr>
            <a:normAutofit fontScale="90000"/>
          </a:bodyPr>
          <a:lstStyle/>
          <a:p>
            <a:r>
              <a:rPr lang="en-US" dirty="0"/>
              <a:t>Assumptions – Swim Instruction/Water Safety</a:t>
            </a:r>
          </a:p>
        </p:txBody>
      </p:sp>
      <p:sp>
        <p:nvSpPr>
          <p:cNvPr id="3" name="Content Placeholder 2">
            <a:extLst>
              <a:ext uri="{FF2B5EF4-FFF2-40B4-BE49-F238E27FC236}">
                <a16:creationId xmlns:a16="http://schemas.microsoft.com/office/drawing/2014/main" id="{DBF93506-6950-4246-B965-AB6556845C58}"/>
              </a:ext>
            </a:extLst>
          </p:cNvPr>
          <p:cNvSpPr>
            <a:spLocks noGrp="1"/>
          </p:cNvSpPr>
          <p:nvPr>
            <p:ph idx="1"/>
          </p:nvPr>
        </p:nvSpPr>
        <p:spPr>
          <a:xfrm>
            <a:off x="381000" y="1200151"/>
            <a:ext cx="8001000" cy="1905000"/>
          </a:xfrm>
        </p:spPr>
        <p:txBody>
          <a:bodyPr>
            <a:normAutofit/>
          </a:bodyPr>
          <a:lstStyle/>
          <a:p>
            <a:r>
              <a:rPr lang="en-US"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Research documents drowning risk reduction for ages 1 – 4 because beyond </a:t>
            </a:r>
            <a:r>
              <a:rPr lang="en-US" dirty="0" smtClean="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that, </a:t>
            </a:r>
            <a:r>
              <a:rPr lang="en-US" dirty="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independent decision making can adversely affect the risk reduction</a:t>
            </a:r>
            <a:r>
              <a:rPr lang="en-US" dirty="0" smtClean="0">
                <a:solidFill>
                  <a:schemeClr val="accent1">
                    <a:lumMod val="75000"/>
                  </a:schemeClr>
                </a:solidFill>
                <a:effectLst/>
                <a:latin typeface="Tw Cen MT" panose="020B0602020104020603" pitchFamily="34" charset="77"/>
                <a:ea typeface="Times New Roman" panose="02020603050405020304" pitchFamily="18" charset="0"/>
                <a:cs typeface="Times New Roman" panose="02020603050405020304" pitchFamily="18" charset="0"/>
              </a:rPr>
              <a:t>.</a:t>
            </a:r>
          </a:p>
        </p:txBody>
      </p:sp>
      <p:sp>
        <p:nvSpPr>
          <p:cNvPr id="5" name="Rectangle 4"/>
          <p:cNvSpPr/>
          <p:nvPr/>
        </p:nvSpPr>
        <p:spPr>
          <a:xfrm>
            <a:off x="87527" y="4535237"/>
            <a:ext cx="6016262" cy="461665"/>
          </a:xfrm>
          <a:prstGeom prst="rect">
            <a:avLst/>
          </a:prstGeom>
        </p:spPr>
        <p:txBody>
          <a:bodyPr wrap="none">
            <a:spAutoFit/>
          </a:bodyPr>
          <a:lstStyle/>
          <a:p>
            <a:pPr algn="r"/>
            <a:r>
              <a:rPr lang="en-US" sz="2400" dirty="0">
                <a:solidFill>
                  <a:schemeClr val="accent1">
                    <a:lumMod val="75000"/>
                  </a:schemeClr>
                </a:solidFill>
                <a:latin typeface="Tw Cen MT" panose="020B0602020104020603" pitchFamily="34" charset="77"/>
                <a:ea typeface="Times New Roman" panose="02020603050405020304" pitchFamily="18" charset="0"/>
                <a:cs typeface="Times New Roman" panose="02020603050405020304" pitchFamily="18" charset="0"/>
              </a:rPr>
              <a:t>We can’t assign a value, but we can tell a story.</a:t>
            </a:r>
            <a:endParaRPr lang="en-US"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657600" y="3257550"/>
            <a:ext cx="4572000" cy="461665"/>
          </a:xfrm>
          <a:prstGeom prst="rect">
            <a:avLst/>
          </a:prstGeom>
        </p:spPr>
        <p:txBody>
          <a:bodyPr wrap="square">
            <a:spAutoFit/>
          </a:bodyPr>
          <a:lstStyle/>
          <a:p>
            <a:pPr algn="r"/>
            <a:r>
              <a:rPr lang="en-US" sz="1200" dirty="0" smtClean="0">
                <a:solidFill>
                  <a:schemeClr val="accent1">
                    <a:lumMod val="75000"/>
                  </a:schemeClr>
                </a:solidFill>
                <a:latin typeface="Tw Cen MT" panose="020B0602020104020603" pitchFamily="34" charset="77"/>
                <a:ea typeface="Times New Roman" panose="02020603050405020304" pitchFamily="18" charset="0"/>
                <a:cs typeface="Times New Roman" panose="02020603050405020304" pitchFamily="18" charset="0"/>
              </a:rPr>
              <a:t>Clearwater Lifeguard Story</a:t>
            </a:r>
          </a:p>
          <a:p>
            <a:pPr algn="r"/>
            <a:r>
              <a:rPr lang="en-US" sz="1200" dirty="0">
                <a:hlinkClick r:id="rId3"/>
              </a:rPr>
              <a:t>https://www.youtube.com/watch?v=V4Y6q6V5X8w</a:t>
            </a:r>
            <a:endParaRPr lang="en-US" sz="1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839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2C21-0CAF-F340-8BB6-3297A0E41141}"/>
              </a:ext>
            </a:extLst>
          </p:cNvPr>
          <p:cNvSpPr>
            <a:spLocks noGrp="1"/>
          </p:cNvSpPr>
          <p:nvPr>
            <p:ph type="title"/>
          </p:nvPr>
        </p:nvSpPr>
        <p:spPr/>
        <p:txBody>
          <a:bodyPr/>
          <a:lstStyle/>
          <a:p>
            <a:r>
              <a:rPr lang="en-US" dirty="0" smtClean="0"/>
              <a:t>Inputs</a:t>
            </a:r>
            <a:endParaRPr lang="en-US" dirty="0"/>
          </a:p>
        </p:txBody>
      </p:sp>
      <p:sp>
        <p:nvSpPr>
          <p:cNvPr id="3" name="Content Placeholder 2">
            <a:extLst>
              <a:ext uri="{FF2B5EF4-FFF2-40B4-BE49-F238E27FC236}">
                <a16:creationId xmlns:a16="http://schemas.microsoft.com/office/drawing/2014/main" id="{DAA6F11B-2DD6-3E4A-9C14-06852A4CA903}"/>
              </a:ext>
            </a:extLst>
          </p:cNvPr>
          <p:cNvSpPr>
            <a:spLocks noGrp="1"/>
          </p:cNvSpPr>
          <p:nvPr>
            <p:ph idx="1"/>
          </p:nvPr>
        </p:nvSpPr>
        <p:spPr>
          <a:xfrm>
            <a:off x="1524000" y="1200150"/>
            <a:ext cx="7162800" cy="3394473"/>
          </a:xfrm>
        </p:spPr>
        <p:txBody>
          <a:bodyPr>
            <a:normAutofit/>
          </a:bodyPr>
          <a:lstStyle/>
          <a:p>
            <a:r>
              <a:rPr lang="en-US" sz="2800" dirty="0" smtClean="0">
                <a:solidFill>
                  <a:schemeClr val="accent1">
                    <a:lumMod val="75000"/>
                  </a:schemeClr>
                </a:solidFill>
              </a:rPr>
              <a:t>Number of children in Out of School Time Programs</a:t>
            </a:r>
          </a:p>
          <a:p>
            <a:r>
              <a:rPr lang="en-US" sz="2800" dirty="0" smtClean="0">
                <a:solidFill>
                  <a:schemeClr val="accent1">
                    <a:lumMod val="75000"/>
                  </a:schemeClr>
                </a:solidFill>
              </a:rPr>
              <a:t>Number of children in Swim Lessons</a:t>
            </a:r>
            <a:endParaRPr lang="en-US" sz="2800" dirty="0">
              <a:solidFill>
                <a:schemeClr val="accent1">
                  <a:lumMod val="75000"/>
                </a:schemeClr>
              </a:solidFill>
            </a:endParaRPr>
          </a:p>
        </p:txBody>
      </p:sp>
    </p:spTree>
    <p:extLst>
      <p:ext uri="{BB962C8B-B14F-4D97-AF65-F5344CB8AC3E}">
        <p14:creationId xmlns:p14="http://schemas.microsoft.com/office/powerpoint/2010/main" val="2238978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2C21-0CAF-F340-8BB6-3297A0E41141}"/>
              </a:ext>
            </a:extLst>
          </p:cNvPr>
          <p:cNvSpPr>
            <a:spLocks noGrp="1"/>
          </p:cNvSpPr>
          <p:nvPr>
            <p:ph type="title"/>
          </p:nvPr>
        </p:nvSpPr>
        <p:spPr/>
        <p:txBody>
          <a:bodyPr/>
          <a:lstStyle/>
          <a:p>
            <a:r>
              <a:rPr lang="en-US" dirty="0"/>
              <a:t>Results Provided</a:t>
            </a:r>
          </a:p>
        </p:txBody>
      </p:sp>
      <p:sp>
        <p:nvSpPr>
          <p:cNvPr id="3" name="Content Placeholder 2">
            <a:extLst>
              <a:ext uri="{FF2B5EF4-FFF2-40B4-BE49-F238E27FC236}">
                <a16:creationId xmlns:a16="http://schemas.microsoft.com/office/drawing/2014/main" id="{DAA6F11B-2DD6-3E4A-9C14-06852A4CA903}"/>
              </a:ext>
            </a:extLst>
          </p:cNvPr>
          <p:cNvSpPr>
            <a:spLocks noGrp="1"/>
          </p:cNvSpPr>
          <p:nvPr>
            <p:ph idx="1"/>
          </p:nvPr>
        </p:nvSpPr>
        <p:spPr>
          <a:xfrm>
            <a:off x="1524000" y="1200150"/>
            <a:ext cx="7162800" cy="3394473"/>
          </a:xfrm>
        </p:spPr>
        <p:txBody>
          <a:bodyPr>
            <a:normAutofit/>
          </a:bodyPr>
          <a:lstStyle/>
          <a:p>
            <a:r>
              <a:rPr lang="en-US" sz="2800" dirty="0">
                <a:solidFill>
                  <a:schemeClr val="accent1">
                    <a:lumMod val="75000"/>
                  </a:schemeClr>
                </a:solidFill>
              </a:rPr>
              <a:t>Simple </a:t>
            </a:r>
            <a:r>
              <a:rPr lang="en-US" sz="2800" dirty="0" smtClean="0">
                <a:solidFill>
                  <a:schemeClr val="accent1">
                    <a:lumMod val="75000"/>
                  </a:schemeClr>
                </a:solidFill>
              </a:rPr>
              <a:t>counts </a:t>
            </a:r>
            <a:r>
              <a:rPr lang="en-US" sz="2800" dirty="0">
                <a:solidFill>
                  <a:schemeClr val="accent1">
                    <a:lumMod val="75000"/>
                  </a:schemeClr>
                </a:solidFill>
              </a:rPr>
              <a:t>to start a conversation </a:t>
            </a:r>
          </a:p>
        </p:txBody>
      </p:sp>
      <p:pic>
        <p:nvPicPr>
          <p:cNvPr id="9218" name="Picture 2" descr="F:\Strategic Plan\Economic Impact\Calculator Project\public safe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33550"/>
            <a:ext cx="3224213" cy="307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96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146" name="Picture 2" descr="F:\Strategic Plan\Economic Impact\Calculator Project\Website\jobs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04949"/>
            <a:ext cx="1868487" cy="18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76001"/>
            <a:ext cx="4343332" cy="3158532"/>
          </a:xfrm>
          <a:prstGeom prst="rect">
            <a:avLst/>
          </a:prstGeom>
        </p:spPr>
      </p:pic>
    </p:spTree>
    <p:extLst>
      <p:ext uri="{BB962C8B-B14F-4D97-AF65-F5344CB8AC3E}">
        <p14:creationId xmlns:p14="http://schemas.microsoft.com/office/powerpoint/2010/main" val="3027327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CB99A-A43C-094D-9D3E-4F55FADB07C1}"/>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570B4B8A-DD4F-D040-ADB9-C31303245028}"/>
              </a:ext>
            </a:extLst>
          </p:cNvPr>
          <p:cNvSpPr>
            <a:spLocks noGrp="1"/>
          </p:cNvSpPr>
          <p:nvPr>
            <p:ph idx="1"/>
          </p:nvPr>
        </p:nvSpPr>
        <p:spPr/>
        <p:txBody>
          <a:bodyPr>
            <a:normAutofit/>
          </a:bodyPr>
          <a:lstStyle/>
          <a:p>
            <a:pPr>
              <a:buClr>
                <a:schemeClr val="accent3">
                  <a:lumMod val="20000"/>
                  <a:lumOff val="80000"/>
                </a:schemeClr>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Literature Reviewed – 2 studies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buClr>
                <a:schemeClr val="accent3">
                  <a:lumMod val="20000"/>
                  <a:lumOff val="80000"/>
                </a:schemeClr>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Selected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3">
                  <a:lumMod val="20000"/>
                  <a:lumOff val="80000"/>
                </a:schemeClr>
              </a:buClr>
            </a:pP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NRPA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buClr>
                <a:schemeClr val="accent3">
                  <a:lumMod val="20000"/>
                  <a:lumOff val="80000"/>
                </a:schemeClr>
              </a:buClr>
            </a:pPr>
            <a:r>
              <a:rPr lang="en-US" sz="2400" dirty="0">
                <a:effectLst/>
                <a:latin typeface="Tw Cen MT" panose="020B0602020104020603" pitchFamily="34" charset="77"/>
                <a:ea typeface="Times New Roman" panose="02020603050405020304" pitchFamily="18" charset="0"/>
                <a:cs typeface="Times New Roman" panose="02020603050405020304" pitchFamily="18" charset="0"/>
              </a:rPr>
              <a:t>Florida Department of Environmental Protection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F:\Strategic Plan\Economic Impact\Calculator Project\ci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03" y="4052116"/>
            <a:ext cx="6143626"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3CB3-1B96-674D-AC74-B24EBFEC381A}"/>
              </a:ext>
            </a:extLst>
          </p:cNvPr>
          <p:cNvSpPr>
            <a:spLocks noGrp="1"/>
          </p:cNvSpPr>
          <p:nvPr>
            <p:ph type="title"/>
          </p:nvPr>
        </p:nvSpPr>
        <p:spPr/>
        <p:txBody>
          <a:bodyPr/>
          <a:lstStyle/>
          <a:p>
            <a:r>
              <a:rPr lang="en-US" dirty="0"/>
              <a:t>Workgroup</a:t>
            </a:r>
          </a:p>
        </p:txBody>
      </p:sp>
      <p:sp>
        <p:nvSpPr>
          <p:cNvPr id="3" name="Content Placeholder 2">
            <a:extLst>
              <a:ext uri="{FF2B5EF4-FFF2-40B4-BE49-F238E27FC236}">
                <a16:creationId xmlns:a16="http://schemas.microsoft.com/office/drawing/2014/main" id="{5FE79765-C95F-DF45-8957-CE0F70E542FA}"/>
              </a:ext>
            </a:extLst>
          </p:cNvPr>
          <p:cNvSpPr>
            <a:spLocks noGrp="1"/>
          </p:cNvSpPr>
          <p:nvPr>
            <p:ph idx="1"/>
          </p:nvPr>
        </p:nvSpPr>
        <p:spPr>
          <a:xfrm>
            <a:off x="457200" y="1200151"/>
            <a:ext cx="8455278" cy="3394472"/>
          </a:xfrm>
        </p:spPr>
        <p:txBody>
          <a:bodyPr>
            <a:normAutofit/>
          </a:bodyPr>
          <a:lstStyle/>
          <a:p>
            <a:r>
              <a:rPr lang="en-US" sz="1600" dirty="0"/>
              <a:t>Eric Call, Director Palm Beach County Parks and Recreation</a:t>
            </a:r>
          </a:p>
          <a:p>
            <a:r>
              <a:rPr lang="en-US" sz="1600" dirty="0"/>
              <a:t>Felicia Donnelly, Assistant City Manager, City of Oldsmar</a:t>
            </a:r>
          </a:p>
          <a:p>
            <a:r>
              <a:rPr lang="en-US" sz="1600" dirty="0"/>
              <a:t>Bryan Nipe, Director Lake Mary Parks and Recreation</a:t>
            </a:r>
          </a:p>
          <a:p>
            <a:r>
              <a:rPr lang="en-US" sz="1600" dirty="0"/>
              <a:t>T. Michael Stavres, Assistant City Manager, City of Winter Haven</a:t>
            </a:r>
          </a:p>
          <a:p>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Dr. Janet Fulton, Chief of the Physical Activity and Health Branch in the Division of Nutrition, Physical Activity and Obesity, at the Centers for Disease Control and Prevention</a:t>
            </a:r>
          </a:p>
          <a:p>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Dr</a:t>
            </a:r>
            <a:r>
              <a:rPr lang="en-US" sz="1600" dirty="0" smtClean="0">
                <a:effectLst/>
                <a:latin typeface="Tw Cen MT" panose="020B0602020104020603" pitchFamily="34" charset="77"/>
                <a:ea typeface="Times New Roman" panose="02020603050405020304" pitchFamily="18" charset="0"/>
                <a:cs typeface="Times New Roman" panose="02020603050405020304" pitchFamily="18" charset="0"/>
              </a:rPr>
              <a:t>. Tom </a:t>
            </a:r>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Tomerlin, </a:t>
            </a:r>
            <a:r>
              <a:rPr lang="en-US" sz="1600" dirty="0">
                <a:latin typeface="Tw Cen MT" panose="020B0602020104020603" pitchFamily="34" charset="77"/>
                <a:ea typeface="Times New Roman" panose="02020603050405020304" pitchFamily="18" charset="0"/>
                <a:cs typeface="Times New Roman" panose="02020603050405020304" pitchFamily="18" charset="0"/>
              </a:rPr>
              <a:t>Economic Development and Strategic Initiatives </a:t>
            </a:r>
            <a:r>
              <a:rPr lang="en-US" sz="1600" dirty="0" smtClean="0">
                <a:latin typeface="Tw Cen MT" panose="020B0602020104020603" pitchFamily="34" charset="77"/>
                <a:ea typeface="Times New Roman" panose="02020603050405020304" pitchFamily="18" charset="0"/>
                <a:cs typeface="Times New Roman" panose="02020603050405020304" pitchFamily="18" charset="0"/>
              </a:rPr>
              <a:t>Director, City </a:t>
            </a:r>
            <a:r>
              <a:rPr lang="en-US" sz="1600" dirty="0">
                <a:latin typeface="Tw Cen MT" panose="020B0602020104020603" pitchFamily="34" charset="77"/>
                <a:ea typeface="Times New Roman" panose="02020603050405020304" pitchFamily="18" charset="0"/>
                <a:cs typeface="Times New Roman" panose="02020603050405020304" pitchFamily="18" charset="0"/>
              </a:rPr>
              <a:t>of Maitland</a:t>
            </a:r>
          </a:p>
          <a:p>
            <a:r>
              <a:rPr lang="en-US" sz="1600" dirty="0" smtClean="0">
                <a:effectLst/>
                <a:latin typeface="Tw Cen MT" panose="020B0602020104020603" pitchFamily="34" charset="77"/>
                <a:ea typeface="Times New Roman" panose="02020603050405020304" pitchFamily="18" charset="0"/>
                <a:cs typeface="Times New Roman" panose="02020603050405020304" pitchFamily="18" charset="0"/>
              </a:rPr>
              <a:t>Representatives </a:t>
            </a:r>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of the State Department of Economic Opportunity</a:t>
            </a:r>
            <a:r>
              <a:rPr lang="en-US" sz="1600" dirty="0">
                <a:effectLst/>
              </a:rPr>
              <a:t> </a:t>
            </a:r>
          </a:p>
          <a:p>
            <a:r>
              <a:rPr lang="en-US" sz="1600" dirty="0">
                <a:effectLst/>
                <a:latin typeface="Tw Cen MT" panose="020B0602020104020603" pitchFamily="34" charset="77"/>
                <a:ea typeface="Times New Roman" panose="02020603050405020304" pitchFamily="18" charset="0"/>
                <a:cs typeface="Times New Roman" panose="02020603050405020304" pitchFamily="18" charset="0"/>
              </a:rPr>
              <a:t>Staff of Sports Facilities Advisory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978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CFBC-8967-3B4F-AC7D-D453E5374919}"/>
              </a:ext>
            </a:extLst>
          </p:cNvPr>
          <p:cNvSpPr>
            <a:spLocks noGrp="1"/>
          </p:cNvSpPr>
          <p:nvPr>
            <p:ph type="title"/>
          </p:nvPr>
        </p:nvSpPr>
        <p:spPr/>
        <p:txBody>
          <a:bodyPr/>
          <a:lstStyle/>
          <a:p>
            <a:r>
              <a:rPr lang="en-US" dirty="0"/>
              <a:t>Key Metrics</a:t>
            </a:r>
          </a:p>
        </p:txBody>
      </p:sp>
      <p:sp>
        <p:nvSpPr>
          <p:cNvPr id="3" name="Content Placeholder 2">
            <a:extLst>
              <a:ext uri="{FF2B5EF4-FFF2-40B4-BE49-F238E27FC236}">
                <a16:creationId xmlns:a16="http://schemas.microsoft.com/office/drawing/2014/main" id="{4A263C61-146B-9545-B1B8-92378A243E8F}"/>
              </a:ext>
            </a:extLst>
          </p:cNvPr>
          <p:cNvSpPr>
            <a:spLocks noGrp="1"/>
          </p:cNvSpPr>
          <p:nvPr>
            <p:ph idx="1"/>
          </p:nvPr>
        </p:nvSpPr>
        <p:spPr/>
        <p:txBody>
          <a:bodyPr/>
          <a:lstStyle/>
          <a:p>
            <a:pPr lvl="0">
              <a:buClr>
                <a:schemeClr val="accent3">
                  <a:lumMod val="20000"/>
                  <a:lumOff val="80000"/>
                </a:schemeClr>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Every $120,220 spent in Total Economic Activity in Florida supports 1 job</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3">
                  <a:lumMod val="20000"/>
                  <a:lumOff val="80000"/>
                </a:schemeClr>
              </a:buClr>
            </a:pPr>
            <a:r>
              <a:rPr lang="en-US" sz="1800" dirty="0">
                <a:effectLst/>
                <a:latin typeface="Tw Cen MT" panose="020B0602020104020603" pitchFamily="34" charset="77"/>
                <a:ea typeface="Times New Roman" panose="02020603050405020304" pitchFamily="18" charset="0"/>
                <a:cs typeface="Times New Roman" panose="02020603050405020304" pitchFamily="18" charset="0"/>
              </a:rPr>
              <a:t>Every $62,500 spent by visitors/tourists supports 1 job</a:t>
            </a:r>
          </a:p>
          <a:p>
            <a:pPr marL="0" lvl="0" indent="0">
              <a:buNone/>
            </a:pPr>
            <a:endParaRPr lang="en-US" sz="1800" dirty="0">
              <a:latin typeface="Tw Cen MT" panose="020B0602020104020603" pitchFamily="34" charset="77"/>
              <a:ea typeface="Times New Roman" panose="02020603050405020304" pitchFamily="18" charset="0"/>
              <a:cs typeface="Times New Roman" panose="02020603050405020304" pitchFamily="18" charset="0"/>
            </a:endParaRPr>
          </a:p>
          <a:p>
            <a:pPr marL="0" lvl="0" indent="0">
              <a:buNone/>
            </a:pPr>
            <a:endParaRPr lang="en-US" sz="1800" dirty="0">
              <a:effectLst/>
              <a:latin typeface="Tw Cen MT" panose="020B0602020104020603" pitchFamily="34" charset="77"/>
              <a:ea typeface="Times New Roman" panose="02020603050405020304" pitchFamily="18" charset="0"/>
              <a:cs typeface="Times New Roman" panose="02020603050405020304" pitchFamily="18" charset="0"/>
            </a:endParaRPr>
          </a:p>
          <a:p>
            <a:pPr marL="0" lvl="0" indent="0">
              <a:buNone/>
            </a:pPr>
            <a:endParaRPr lang="en-US" sz="1800" dirty="0">
              <a:latin typeface="Tw Cen MT" panose="020B0602020104020603" pitchFamily="34" charset="77"/>
              <a:ea typeface="Times New Roman" panose="02020603050405020304" pitchFamily="18" charset="0"/>
              <a:cs typeface="Times New Roman" panose="02020603050405020304" pitchFamily="18" charset="0"/>
            </a:endParaRPr>
          </a:p>
          <a:p>
            <a:pPr marL="0" lvl="0" indent="0" algn="r">
              <a:buNone/>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Why Do We Say Jobs Supported vs Jobs Created?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903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F42A-3083-0649-8846-FCD7639ED227}"/>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A81AEF7B-E1BA-934A-8FF4-6B9992A1173F}"/>
              </a:ext>
            </a:extLst>
          </p:cNvPr>
          <p:cNvSpPr>
            <a:spLocks noGrp="1"/>
          </p:cNvSpPr>
          <p:nvPr>
            <p:ph idx="1"/>
          </p:nvPr>
        </p:nvSpPr>
        <p:spPr/>
        <p:txBody>
          <a:bodyPr>
            <a:normAutofit/>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Economic Activity is defined as the total operating </a:t>
            </a:r>
            <a:r>
              <a:rPr lang="en-US" b="1" dirty="0">
                <a:effectLst/>
                <a:latin typeface="Tw Cen MT" panose="020B0602020104020603" pitchFamily="34" charset="77"/>
                <a:ea typeface="Times New Roman" panose="02020603050405020304" pitchFamily="18" charset="0"/>
                <a:cs typeface="Times New Roman" panose="02020603050405020304" pitchFamily="18" charset="0"/>
              </a:rPr>
              <a:t>and</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 capital spending by local park agencies.  Operating spending includes cost of salaries, wages and benefits.  Capital spending includes costs of acquiring, upgrading, and maintaining park assets.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Tw Cen MT" panose="020B0602020104020603" pitchFamily="34" charset="77"/>
                <a:ea typeface="Times New Roman" panose="02020603050405020304" pitchFamily="18" charset="0"/>
                <a:cs typeface="Times New Roman" panose="02020603050405020304" pitchFamily="18" charset="0"/>
              </a:rPr>
              <a:t>Should be specific to the park</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If you don’t record your budget by park, consider the percentage of your total operating and capital budget that this park utilizes.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27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F42A-3083-0649-8846-FCD7639ED227}"/>
              </a:ext>
            </a:extLst>
          </p:cNvPr>
          <p:cNvSpPr>
            <a:spLocks noGrp="1"/>
          </p:cNvSpPr>
          <p:nvPr>
            <p:ph type="title"/>
          </p:nvPr>
        </p:nvSpPr>
        <p:spPr/>
        <p:txBody>
          <a:bodyPr/>
          <a:lstStyle/>
          <a:p>
            <a:r>
              <a:rPr lang="en-US" dirty="0" smtClean="0"/>
              <a:t>Inputs</a:t>
            </a:r>
            <a:endParaRPr lang="en-US" dirty="0"/>
          </a:p>
        </p:txBody>
      </p:sp>
      <p:sp>
        <p:nvSpPr>
          <p:cNvPr id="3" name="Content Placeholder 2">
            <a:extLst>
              <a:ext uri="{FF2B5EF4-FFF2-40B4-BE49-F238E27FC236}">
                <a16:creationId xmlns:a16="http://schemas.microsoft.com/office/drawing/2014/main" id="{A81AEF7B-E1BA-934A-8FF4-6B9992A1173F}"/>
              </a:ext>
            </a:extLst>
          </p:cNvPr>
          <p:cNvSpPr>
            <a:spLocks noGrp="1"/>
          </p:cNvSpPr>
          <p:nvPr>
            <p:ph idx="1"/>
          </p:nvPr>
        </p:nvSpPr>
        <p:spPr>
          <a:xfrm>
            <a:off x="838200" y="1123950"/>
            <a:ext cx="7315200" cy="3394472"/>
          </a:xfrm>
        </p:spPr>
        <p:txBody>
          <a:bodyPr>
            <a:normAutofit/>
          </a:bodyPr>
          <a:lstStyle/>
          <a:p>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Total operating </a:t>
            </a:r>
            <a:r>
              <a:rPr lang="en-US" b="1" dirty="0">
                <a:effectLst/>
                <a:latin typeface="Tw Cen MT" panose="020B0602020104020603" pitchFamily="34" charset="77"/>
                <a:ea typeface="Times New Roman" panose="02020603050405020304" pitchFamily="18" charset="0"/>
                <a:cs typeface="Times New Roman" panose="02020603050405020304" pitchFamily="18" charset="0"/>
              </a:rPr>
              <a:t>and</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 capital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budget/spending by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local park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agency. </a:t>
            </a:r>
          </a:p>
          <a:p>
            <a:r>
              <a:rPr lang="en-US" dirty="0">
                <a:latin typeface="Tw Cen MT" panose="020B0602020104020603" pitchFamily="34" charset="77"/>
                <a:ea typeface="Times New Roman" panose="02020603050405020304" pitchFamily="18" charset="0"/>
                <a:cs typeface="Times New Roman" panose="02020603050405020304" pitchFamily="18" charset="0"/>
              </a:rPr>
              <a:t>Total Annual Direct Spending on Recreation and/or </a:t>
            </a:r>
            <a:r>
              <a:rPr lang="en-US" dirty="0" smtClean="0">
                <a:latin typeface="Tw Cen MT" panose="020B0602020104020603" pitchFamily="34" charset="77"/>
                <a:ea typeface="Times New Roman" panose="02020603050405020304" pitchFamily="18" charset="0"/>
                <a:cs typeface="Times New Roman" panose="02020603050405020304" pitchFamily="18" charset="0"/>
              </a:rPr>
              <a:t>Events (from Tourism calculator)</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717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0D2A-952A-844D-BB4C-6657CB073321}"/>
              </a:ext>
            </a:extLst>
          </p:cNvPr>
          <p:cNvSpPr>
            <a:spLocks noGrp="1"/>
          </p:cNvSpPr>
          <p:nvPr>
            <p:ph type="title"/>
          </p:nvPr>
        </p:nvSpPr>
        <p:spPr/>
        <p:txBody>
          <a:bodyPr/>
          <a:lstStyle/>
          <a:p>
            <a:r>
              <a:rPr lang="en-US" dirty="0"/>
              <a:t>Calculation</a:t>
            </a:r>
          </a:p>
        </p:txBody>
      </p:sp>
      <p:sp>
        <p:nvSpPr>
          <p:cNvPr id="3" name="Content Placeholder 2">
            <a:extLst>
              <a:ext uri="{FF2B5EF4-FFF2-40B4-BE49-F238E27FC236}">
                <a16:creationId xmlns:a16="http://schemas.microsoft.com/office/drawing/2014/main" id="{73A19DB3-0BBF-9144-89A4-8B07C3C24F93}"/>
              </a:ext>
            </a:extLst>
          </p:cNvPr>
          <p:cNvSpPr>
            <a:spLocks noGrp="1"/>
          </p:cNvSpPr>
          <p:nvPr>
            <p:ph idx="1"/>
          </p:nvPr>
        </p:nvSpPr>
        <p:spPr>
          <a:xfrm>
            <a:off x="457200" y="1123950"/>
            <a:ext cx="8229600" cy="3394472"/>
          </a:xfrm>
        </p:spPr>
        <p:txBody>
          <a:bodyPr>
            <a:noAutofit/>
          </a:bodyPr>
          <a:lstStyle/>
          <a:p>
            <a:pPr lvl="0">
              <a:buClr>
                <a:schemeClr val="accent3">
                  <a:lumMod val="20000"/>
                  <a:lumOff val="80000"/>
                </a:schemeClr>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The first calculation utilizes 2018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NRPA’s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Economic Impact of Local parks study – data is Florida specific</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3">
                  <a:lumMod val="20000"/>
                  <a:lumOff val="80000"/>
                </a:schemeClr>
              </a:buClr>
            </a:pPr>
            <a:r>
              <a:rPr lang="en-US" dirty="0" smtClean="0">
                <a:latin typeface="Tw Cen MT" panose="020B0602020104020603" pitchFamily="34" charset="77"/>
                <a:ea typeface="Times New Roman" panose="02020603050405020304" pitchFamily="18" charset="0"/>
                <a:cs typeface="Times New Roman" panose="02020603050405020304" pitchFamily="18" charset="0"/>
              </a:rPr>
              <a:t>Verify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that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the Total Annual Direct Spending on Recreation and/or Events is the correct amount that was generated on the Tourism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tab</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buClr>
                <a:schemeClr val="accent3">
                  <a:lumMod val="20000"/>
                  <a:lumOff val="80000"/>
                </a:schemeClr>
              </a:buClr>
            </a:pPr>
            <a:r>
              <a:rPr lang="en-US" dirty="0">
                <a:effectLst/>
                <a:latin typeface="Tw Cen MT" panose="020B0602020104020603" pitchFamily="34" charset="77"/>
                <a:ea typeface="Times New Roman" panose="02020603050405020304" pitchFamily="18" charset="0"/>
                <a:cs typeface="Times New Roman" panose="02020603050405020304" pitchFamily="18" charset="0"/>
              </a:rPr>
              <a:t>The second calculation utilizes the Florida Department of Environmental Protection study from 2017 which estimates total jobs supported through annual spending on recreation and/or events at parks.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911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5614-C34A-4E4C-9882-EB81513AD2D7}"/>
              </a:ext>
            </a:extLst>
          </p:cNvPr>
          <p:cNvSpPr>
            <a:spLocks noGrp="1"/>
          </p:cNvSpPr>
          <p:nvPr>
            <p:ph type="title"/>
          </p:nvPr>
        </p:nvSpPr>
        <p:spPr>
          <a:xfrm>
            <a:off x="381000" y="0"/>
            <a:ext cx="8229600" cy="857250"/>
          </a:xfrm>
        </p:spPr>
        <p:txBody>
          <a:bodyPr/>
          <a:lstStyle/>
          <a:p>
            <a:r>
              <a:rPr lang="en-US" dirty="0"/>
              <a:t>Results Provide</a:t>
            </a:r>
          </a:p>
        </p:txBody>
      </p:sp>
      <p:sp>
        <p:nvSpPr>
          <p:cNvPr id="3" name="Content Placeholder 2">
            <a:extLst>
              <a:ext uri="{FF2B5EF4-FFF2-40B4-BE49-F238E27FC236}">
                <a16:creationId xmlns:a16="http://schemas.microsoft.com/office/drawing/2014/main" id="{60BEDD95-22BD-0A42-AA14-BE71A2D2BAC5}"/>
              </a:ext>
            </a:extLst>
          </p:cNvPr>
          <p:cNvSpPr>
            <a:spLocks noGrp="1"/>
          </p:cNvSpPr>
          <p:nvPr>
            <p:ph idx="1"/>
          </p:nvPr>
        </p:nvSpPr>
        <p:spPr>
          <a:xfrm>
            <a:off x="533400" y="895350"/>
            <a:ext cx="3962400" cy="2209800"/>
          </a:xfrm>
        </p:spPr>
        <p:txBody>
          <a:bodyPr/>
          <a:lstStyle/>
          <a:p>
            <a:pPr>
              <a:buClr>
                <a:schemeClr val="accent3">
                  <a:lumMod val="20000"/>
                  <a:lumOff val="80000"/>
                </a:schemeClr>
              </a:buClr>
            </a:pPr>
            <a:r>
              <a:rPr lang="en-US" dirty="0"/>
              <a:t>Jobs Supported by activities of your agency that generate revenue back to your community</a:t>
            </a:r>
          </a:p>
        </p:txBody>
      </p:sp>
      <p:sp>
        <p:nvSpPr>
          <p:cNvPr id="6" name="Content Placeholder 2">
            <a:extLst>
              <a:ext uri="{FF2B5EF4-FFF2-40B4-BE49-F238E27FC236}">
                <a16:creationId xmlns:a16="http://schemas.microsoft.com/office/drawing/2014/main" id="{60BEDD95-22BD-0A42-AA14-BE71A2D2BAC5}"/>
              </a:ext>
            </a:extLst>
          </p:cNvPr>
          <p:cNvSpPr txBox="1">
            <a:spLocks/>
          </p:cNvSpPr>
          <p:nvPr/>
        </p:nvSpPr>
        <p:spPr>
          <a:xfrm>
            <a:off x="533400" y="3409950"/>
            <a:ext cx="8229600" cy="114300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chemeClr val="accent3">
                  <a:lumMod val="20000"/>
                  <a:lumOff val="80000"/>
                </a:schemeClr>
              </a:buClr>
              <a:buNone/>
            </a:pPr>
            <a:r>
              <a:rPr lang="en-US" dirty="0" smtClean="0"/>
              <a:t>Total jobs supported by your agency</a:t>
            </a:r>
          </a:p>
          <a:p>
            <a:pPr marL="0" indent="0">
              <a:buClr>
                <a:schemeClr val="accent3">
                  <a:lumMod val="20000"/>
                  <a:lumOff val="80000"/>
                </a:schemeClr>
              </a:buClr>
              <a:buNone/>
            </a:pPr>
            <a:r>
              <a:rPr lang="en-US" dirty="0" smtClean="0"/>
              <a:t>Total jobs supported by recreation and events</a:t>
            </a:r>
          </a:p>
          <a:p>
            <a:pPr marL="0" indent="0">
              <a:buClr>
                <a:schemeClr val="accent3">
                  <a:lumMod val="20000"/>
                  <a:lumOff val="80000"/>
                </a:schemeClr>
              </a:buClr>
              <a:buNone/>
            </a:pPr>
            <a:r>
              <a:rPr lang="en-US" dirty="0" smtClean="0"/>
              <a:t>Total number of jobs supported in the community</a:t>
            </a:r>
            <a:endParaRPr lang="en-US" dirty="0"/>
          </a:p>
        </p:txBody>
      </p:sp>
      <p:sp>
        <p:nvSpPr>
          <p:cNvPr id="4" name="Plus Sign 3">
            <a:extLst>
              <a:ext uri="{FF2B5EF4-FFF2-40B4-BE49-F238E27FC236}">
                <a16:creationId xmlns:a16="http://schemas.microsoft.com/office/drawing/2014/main" id="{9A78EA77-A987-5742-8F31-E34391AD2BF5}"/>
              </a:ext>
            </a:extLst>
          </p:cNvPr>
          <p:cNvSpPr/>
          <p:nvPr/>
        </p:nvSpPr>
        <p:spPr>
          <a:xfrm>
            <a:off x="347513" y="3862831"/>
            <a:ext cx="314027" cy="28449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533400" y="4171950"/>
            <a:ext cx="7543800" cy="0"/>
          </a:xfrm>
          <a:prstGeom prst="line">
            <a:avLst/>
          </a:prstGeom>
        </p:spPr>
        <p:style>
          <a:lnRef idx="1">
            <a:schemeClr val="accent4"/>
          </a:lnRef>
          <a:fillRef idx="0">
            <a:schemeClr val="accent4"/>
          </a:fillRef>
          <a:effectRef idx="0">
            <a:schemeClr val="accent4"/>
          </a:effectRef>
          <a:fontRef idx="minor">
            <a:schemeClr val="tx1"/>
          </a:fontRef>
        </p:style>
      </p:cxnSp>
      <p:pic>
        <p:nvPicPr>
          <p:cNvPr id="10242" name="Picture 2" descr="F:\Strategic Plan\Economic Impact\Calculator Project\j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10424"/>
            <a:ext cx="3429000" cy="291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33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3347676"/>
            <a:ext cx="8458200" cy="1129074"/>
          </a:xfrm>
        </p:spPr>
        <p:txBody>
          <a:bodyPr>
            <a:normAutofit/>
          </a:bodyPr>
          <a:lstStyle/>
          <a:p>
            <a:r>
              <a:rPr lang="en-US" sz="5400" dirty="0"/>
              <a:t>Importance of Reports</a:t>
            </a:r>
          </a:p>
        </p:txBody>
      </p:sp>
    </p:spTree>
    <p:extLst>
      <p:ext uri="{BB962C8B-B14F-4D97-AF65-F5344CB8AC3E}">
        <p14:creationId xmlns:p14="http://schemas.microsoft.com/office/powerpoint/2010/main" val="2479957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E561D-9166-1A43-9A17-4E4B3A545FBA}"/>
              </a:ext>
            </a:extLst>
          </p:cNvPr>
          <p:cNvSpPr>
            <a:spLocks noGrp="1"/>
          </p:cNvSpPr>
          <p:nvPr>
            <p:ph idx="1"/>
          </p:nvPr>
        </p:nvSpPr>
        <p:spPr>
          <a:xfrm>
            <a:off x="457200" y="819150"/>
            <a:ext cx="8229600" cy="3775473"/>
          </a:xfrm>
        </p:spPr>
        <p:txBody>
          <a:bodyPr>
            <a:normAutofit/>
          </a:bodyPr>
          <a:lstStyle/>
          <a:p>
            <a:pPr marL="0" indent="0" algn="ctr">
              <a:buNone/>
            </a:pPr>
            <a:r>
              <a:rPr lang="en-US" b="1" i="1" dirty="0">
                <a:effectLst/>
                <a:latin typeface="Tw Cen MT" panose="020B0602020104020603" pitchFamily="34" charset="77"/>
                <a:ea typeface="Times New Roman" panose="02020603050405020304" pitchFamily="18" charset="0"/>
                <a:cs typeface="Times New Roman" panose="02020603050405020304" pitchFamily="18" charset="0"/>
              </a:rPr>
              <a:t>“Not everything that counts can be counted, and not everything that can be counted counts.”  Albert Einstein</a:t>
            </a:r>
          </a:p>
          <a:p>
            <a:pPr marL="0" indent="0" algn="ctr">
              <a:buNone/>
            </a:pPr>
            <a:endParaRPr lang="en-US" sz="2000" i="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If stakeholders and decision-makers fail to see the value in parks, then there is no value.</a:t>
            </a:r>
          </a:p>
          <a:p>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Reporting should ensure that no one is unaware of the impacts that are delivered, not just provide an historical counting of participation.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If reports are difficult to assimilate, then </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reports are </a:t>
            </a: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less likely to be created.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If there is no connection to a broader community context, then </a:t>
            </a:r>
            <a:r>
              <a:rPr lang="en-US" sz="2000" dirty="0" smtClean="0">
                <a:effectLst/>
                <a:latin typeface="Tw Cen MT" panose="020B0602020104020603" pitchFamily="34" charset="77"/>
                <a:ea typeface="Times New Roman" panose="02020603050405020304" pitchFamily="18" charset="0"/>
                <a:cs typeface="Times New Roman" panose="02020603050405020304" pitchFamily="18" charset="0"/>
              </a:rPr>
              <a:t>reports are </a:t>
            </a:r>
            <a:r>
              <a:rPr lang="en-US" sz="2000" dirty="0">
                <a:effectLst/>
                <a:latin typeface="Tw Cen MT" panose="020B0602020104020603" pitchFamily="34" charset="77"/>
                <a:ea typeface="Times New Roman" panose="02020603050405020304" pitchFamily="18" charset="0"/>
                <a:cs typeface="Times New Roman" panose="02020603050405020304" pitchFamily="18" charset="0"/>
              </a:rPr>
              <a:t>not delivering comprehensive meaning.</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560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F0307-9464-4D4E-ADC2-402D63A050E3}"/>
              </a:ext>
            </a:extLst>
          </p:cNvPr>
          <p:cNvSpPr>
            <a:spLocks noGrp="1"/>
          </p:cNvSpPr>
          <p:nvPr>
            <p:ph idx="1"/>
          </p:nvPr>
        </p:nvSpPr>
        <p:spPr>
          <a:xfrm>
            <a:off x="457200" y="742950"/>
            <a:ext cx="8229600" cy="3851673"/>
          </a:xfrm>
        </p:spPr>
        <p:txBody>
          <a:bodyPr>
            <a:normAutofit/>
          </a:bodyPr>
          <a:lstStyle/>
          <a:p>
            <a:r>
              <a:rPr lang="en-US" dirty="0">
                <a:effectLst/>
                <a:latin typeface="Tw Cen MT" panose="020B0602020104020603" pitchFamily="34" charset="77"/>
                <a:ea typeface="Times New Roman" panose="02020603050405020304" pitchFamily="18" charset="0"/>
                <a:cs typeface="Times New Roman" panose="02020603050405020304" pitchFamily="18" charset="0"/>
              </a:rPr>
              <a:t>The calculator report provides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easy computation,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graphically pleasing photographs, and speak about our impact in the bigger picture of property values, environmental savings, jobs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supported,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tourism, public safety and health.</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Tw Cen MT" panose="020B0602020104020603" pitchFamily="34" charset="77"/>
              <a:ea typeface="Times New Roman" panose="02020603050405020304" pitchFamily="18" charset="0"/>
              <a:cs typeface="Times New Roman" panose="02020603050405020304" pitchFamily="18" charset="0"/>
            </a:endParaRPr>
          </a:p>
          <a:p>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The </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calculator reports are meant to capture impact, but more importantly to start a broader and deeper conversation with a variety of audiences.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163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3347676"/>
            <a:ext cx="8458200" cy="1129074"/>
          </a:xfrm>
        </p:spPr>
        <p:txBody>
          <a:bodyPr>
            <a:normAutofit/>
          </a:bodyPr>
          <a:lstStyle/>
          <a:p>
            <a:r>
              <a:rPr lang="en-US" sz="5400" dirty="0"/>
              <a:t>Telling the Story</a:t>
            </a:r>
          </a:p>
        </p:txBody>
      </p:sp>
    </p:spTree>
    <p:extLst>
      <p:ext uri="{BB962C8B-B14F-4D97-AF65-F5344CB8AC3E}">
        <p14:creationId xmlns:p14="http://schemas.microsoft.com/office/powerpoint/2010/main" val="1456334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3C51-601E-A847-A231-AA5AE8B3900C}"/>
              </a:ext>
            </a:extLst>
          </p:cNvPr>
          <p:cNvSpPr>
            <a:spLocks noGrp="1"/>
          </p:cNvSpPr>
          <p:nvPr>
            <p:ph type="title"/>
          </p:nvPr>
        </p:nvSpPr>
        <p:spPr/>
        <p:txBody>
          <a:bodyPr/>
          <a:lstStyle/>
          <a:p>
            <a:r>
              <a:rPr lang="en-US" dirty="0" smtClean="0"/>
              <a:t>Where to Start</a:t>
            </a:r>
            <a:endParaRPr lang="en-US" dirty="0"/>
          </a:p>
        </p:txBody>
      </p:sp>
      <p:sp>
        <p:nvSpPr>
          <p:cNvPr id="3" name="Content Placeholder 2">
            <a:extLst>
              <a:ext uri="{FF2B5EF4-FFF2-40B4-BE49-F238E27FC236}">
                <a16:creationId xmlns:a16="http://schemas.microsoft.com/office/drawing/2014/main" id="{D6CF743E-A97C-344F-A764-31E8711A9012}"/>
              </a:ext>
            </a:extLst>
          </p:cNvPr>
          <p:cNvSpPr>
            <a:spLocks noGrp="1"/>
          </p:cNvSpPr>
          <p:nvPr>
            <p:ph idx="1"/>
          </p:nvPr>
        </p:nvSpPr>
        <p:spPr>
          <a:xfrm>
            <a:off x="457200" y="1200150"/>
            <a:ext cx="8229600" cy="3657599"/>
          </a:xfrm>
        </p:spPr>
        <p:txBody>
          <a:bodyPr>
            <a:normAutofit fontScale="92500" lnSpcReduction="10000"/>
          </a:bodyPr>
          <a:lstStyle/>
          <a:p>
            <a:r>
              <a:rPr lang="en-US" dirty="0" smtClean="0"/>
              <a:t>Proactive Approach – the instances where you have time to plan for the “story telling”</a:t>
            </a:r>
          </a:p>
          <a:p>
            <a:pPr lvl="1"/>
            <a:r>
              <a:rPr lang="en-US" dirty="0" smtClean="0"/>
              <a:t>Look at your reports and identify compelling pieces of information</a:t>
            </a:r>
          </a:p>
          <a:p>
            <a:pPr lvl="2"/>
            <a:r>
              <a:rPr lang="en-US" dirty="0" smtClean="0"/>
              <a:t>What makes it compelling – KNOW YOUR COMMUNITY</a:t>
            </a:r>
          </a:p>
          <a:p>
            <a:pPr lvl="1"/>
            <a:r>
              <a:rPr lang="en-US" dirty="0" smtClean="0"/>
              <a:t>List target audiences appropriate for that information</a:t>
            </a:r>
          </a:p>
          <a:p>
            <a:pPr lvl="2"/>
            <a:r>
              <a:rPr lang="en-US" dirty="0" smtClean="0"/>
              <a:t>Why would they be interested?</a:t>
            </a:r>
          </a:p>
          <a:p>
            <a:pPr lvl="1"/>
            <a:r>
              <a:rPr lang="en-US" dirty="0" smtClean="0"/>
              <a:t>Identify your techniques</a:t>
            </a:r>
          </a:p>
          <a:p>
            <a:pPr lvl="2"/>
            <a:r>
              <a:rPr lang="en-US" dirty="0" smtClean="0"/>
              <a:t>Know your audiences/target groups and create presentation to make that group activate or respond</a:t>
            </a:r>
          </a:p>
          <a:p>
            <a:pPr lvl="1"/>
            <a:r>
              <a:rPr lang="en-US" dirty="0" smtClean="0"/>
              <a:t>Develop a plan for strategic outcomes</a:t>
            </a:r>
          </a:p>
          <a:p>
            <a:pPr lvl="1"/>
            <a:r>
              <a:rPr lang="en-US" dirty="0" smtClean="0"/>
              <a:t>Evaluate and change for maximum impact</a:t>
            </a:r>
            <a:endParaRPr lang="en-US" dirty="0"/>
          </a:p>
        </p:txBody>
      </p:sp>
    </p:spTree>
    <p:extLst>
      <p:ext uri="{BB962C8B-B14F-4D97-AF65-F5344CB8AC3E}">
        <p14:creationId xmlns:p14="http://schemas.microsoft.com/office/powerpoint/2010/main" val="382546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88F8-91E2-EA4F-8843-E35A7486F1E9}"/>
              </a:ext>
            </a:extLst>
          </p:cNvPr>
          <p:cNvSpPr>
            <a:spLocks noGrp="1"/>
          </p:cNvSpPr>
          <p:nvPr>
            <p:ph type="title"/>
          </p:nvPr>
        </p:nvSpPr>
        <p:spPr/>
        <p:txBody>
          <a:bodyPr/>
          <a:lstStyle/>
          <a:p>
            <a:r>
              <a:rPr lang="en-US" dirty="0"/>
              <a:t>Goals Were Clear</a:t>
            </a:r>
          </a:p>
        </p:txBody>
      </p:sp>
      <p:sp>
        <p:nvSpPr>
          <p:cNvPr id="3" name="Content Placeholder 2">
            <a:extLst>
              <a:ext uri="{FF2B5EF4-FFF2-40B4-BE49-F238E27FC236}">
                <a16:creationId xmlns:a16="http://schemas.microsoft.com/office/drawing/2014/main" id="{A57741B6-F974-EF40-BB2D-556E7088883E}"/>
              </a:ext>
            </a:extLst>
          </p:cNvPr>
          <p:cNvSpPr>
            <a:spLocks noGrp="1"/>
          </p:cNvSpPr>
          <p:nvPr>
            <p:ph idx="1"/>
          </p:nvPr>
        </p:nvSpPr>
        <p:spPr/>
        <p:txBody>
          <a:bodyPr>
            <a:normAutofit/>
          </a:bodyPr>
          <a:lstStyle/>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Empower parks and recreation professionals to demonstrate the value of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their parks</a:t>
            </a:r>
            <a:r>
              <a:rPr lang="en-US" dirty="0">
                <a:effectLst/>
                <a:latin typeface="Tw Cen MT" panose="020B0602020104020603" pitchFamily="34" charset="77"/>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Support community and decision makers’ engagement around the important of parks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Act in the best interest of parks and recreation professionals while providing a simple and impactful communication tool</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21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A6349-EF49-E446-8EC2-48741E8E2DAD}"/>
              </a:ext>
            </a:extLst>
          </p:cNvPr>
          <p:cNvSpPr>
            <a:spLocks noGrp="1"/>
          </p:cNvSpPr>
          <p:nvPr>
            <p:ph idx="1"/>
          </p:nvPr>
        </p:nvSpPr>
        <p:spPr/>
        <p:txBody>
          <a:bodyPr>
            <a:normAutofit lnSpcReduction="10000"/>
          </a:bodyPr>
          <a:lstStyle/>
          <a:p>
            <a:r>
              <a:rPr lang="en-US" dirty="0" smtClean="0"/>
              <a:t>Reactive Approach – the instances where an immediate request occurs</a:t>
            </a:r>
            <a:endParaRPr lang="en-US" dirty="0"/>
          </a:p>
          <a:p>
            <a:pPr lvl="1"/>
            <a:r>
              <a:rPr lang="en-US" dirty="0" smtClean="0"/>
              <a:t>Know your reports </a:t>
            </a:r>
            <a:r>
              <a:rPr lang="en-US" dirty="0"/>
              <a:t>and </a:t>
            </a:r>
            <a:r>
              <a:rPr lang="en-US" dirty="0" smtClean="0"/>
              <a:t>the </a:t>
            </a:r>
            <a:r>
              <a:rPr lang="en-US" dirty="0"/>
              <a:t>compelling pieces of </a:t>
            </a:r>
            <a:r>
              <a:rPr lang="en-US" dirty="0" smtClean="0"/>
              <a:t>information for all of your audiences</a:t>
            </a:r>
          </a:p>
          <a:p>
            <a:pPr lvl="1"/>
            <a:r>
              <a:rPr lang="en-US" dirty="0" smtClean="0"/>
              <a:t>Develop your mantras – those things you can recite at the drop of a hat</a:t>
            </a:r>
          </a:p>
          <a:p>
            <a:pPr lvl="1"/>
            <a:r>
              <a:rPr lang="en-US" dirty="0" smtClean="0"/>
              <a:t>Know your “adversaries” and have in your mind the story to react to their feedback</a:t>
            </a:r>
            <a:endParaRPr lang="en-US" dirty="0"/>
          </a:p>
          <a:p>
            <a:pPr lvl="1"/>
            <a:r>
              <a:rPr lang="en-US" dirty="0" smtClean="0"/>
              <a:t>Create those consistent messages and assure all around you are speaking the same</a:t>
            </a:r>
            <a:endParaRPr lang="en-US" dirty="0"/>
          </a:p>
          <a:p>
            <a:pPr lvl="1"/>
            <a:r>
              <a:rPr lang="en-US" dirty="0"/>
              <a:t>Evaluate and change for maximum </a:t>
            </a:r>
            <a:r>
              <a:rPr lang="en-US" dirty="0" smtClean="0"/>
              <a:t>impact</a:t>
            </a:r>
            <a:endParaRPr lang="en-US" dirty="0"/>
          </a:p>
        </p:txBody>
      </p:sp>
      <p:sp>
        <p:nvSpPr>
          <p:cNvPr id="4" name="Title 1">
            <a:extLst>
              <a:ext uri="{FF2B5EF4-FFF2-40B4-BE49-F238E27FC236}">
                <a16:creationId xmlns:a16="http://schemas.microsoft.com/office/drawing/2014/main" id="{25053C51-601E-A847-A231-AA5AE8B3900C}"/>
              </a:ext>
            </a:extLst>
          </p:cNvPr>
          <p:cNvSpPr>
            <a:spLocks noGrp="1"/>
          </p:cNvSpPr>
          <p:nvPr>
            <p:ph type="title"/>
          </p:nvPr>
        </p:nvSpPr>
        <p:spPr>
          <a:xfrm>
            <a:off x="457200" y="205979"/>
            <a:ext cx="8229600" cy="857250"/>
          </a:xfrm>
        </p:spPr>
        <p:txBody>
          <a:bodyPr/>
          <a:lstStyle/>
          <a:p>
            <a:r>
              <a:rPr lang="en-US" dirty="0" smtClean="0"/>
              <a:t>Where to Start</a:t>
            </a:r>
            <a:endParaRPr lang="en-US" dirty="0"/>
          </a:p>
        </p:txBody>
      </p:sp>
    </p:spTree>
    <p:extLst>
      <p:ext uri="{BB962C8B-B14F-4D97-AF65-F5344CB8AC3E}">
        <p14:creationId xmlns:p14="http://schemas.microsoft.com/office/powerpoint/2010/main" val="4270628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A6349-EF49-E446-8EC2-48741E8E2DAD}"/>
              </a:ext>
            </a:extLst>
          </p:cNvPr>
          <p:cNvSpPr>
            <a:spLocks noGrp="1"/>
          </p:cNvSpPr>
          <p:nvPr>
            <p:ph idx="1"/>
          </p:nvPr>
        </p:nvSpPr>
        <p:spPr>
          <a:xfrm>
            <a:off x="304800" y="850632"/>
            <a:ext cx="8763000" cy="4159518"/>
          </a:xfrm>
        </p:spPr>
        <p:txBody>
          <a:bodyPr>
            <a:normAutofit fontScale="85000" lnSpcReduction="10000"/>
          </a:bodyPr>
          <a:lstStyle/>
          <a:p>
            <a:r>
              <a:rPr lang="en-US" dirty="0" smtClean="0">
                <a:solidFill>
                  <a:schemeClr val="accent4"/>
                </a:solidFill>
              </a:rPr>
              <a:t>Articles</a:t>
            </a:r>
            <a:endParaRPr lang="en-US" dirty="0">
              <a:solidFill>
                <a:schemeClr val="accent4"/>
              </a:solidFill>
            </a:endParaRPr>
          </a:p>
          <a:p>
            <a:pPr lvl="1"/>
            <a:r>
              <a:rPr lang="en-US" dirty="0" smtClean="0">
                <a:solidFill>
                  <a:schemeClr val="accent4"/>
                </a:solidFill>
                <a:hlinkClick r:id="rId3"/>
              </a:rPr>
              <a:t>What Baltimore’s Plan to Redesign Waterfront means for Existing Communities</a:t>
            </a:r>
            <a:r>
              <a:rPr lang="en-US" dirty="0" smtClean="0">
                <a:solidFill>
                  <a:schemeClr val="accent4"/>
                </a:solidFill>
              </a:rPr>
              <a:t> (</a:t>
            </a:r>
            <a:r>
              <a:rPr lang="en-US" dirty="0">
                <a:hlinkClick r:id="rId3"/>
              </a:rPr>
              <a:t>https://</a:t>
            </a:r>
            <a:r>
              <a:rPr lang="en-US" dirty="0" smtClean="0">
                <a:hlinkClick r:id="rId3"/>
              </a:rPr>
              <a:t>nextcity.org/daily/entry/what-baltimores-plan-to-redesign-its-waterfront-means-for-communities</a:t>
            </a:r>
            <a:r>
              <a:rPr lang="en-US" dirty="0" smtClean="0"/>
              <a:t>)</a:t>
            </a:r>
            <a:endParaRPr lang="en-US" dirty="0" smtClean="0">
              <a:solidFill>
                <a:schemeClr val="accent4"/>
              </a:solidFill>
            </a:endParaRPr>
          </a:p>
          <a:p>
            <a:pPr lvl="1"/>
            <a:r>
              <a:rPr lang="en-US" dirty="0" smtClean="0">
                <a:solidFill>
                  <a:schemeClr val="accent4"/>
                </a:solidFill>
                <a:hlinkClick r:id="rId4"/>
              </a:rPr>
              <a:t>Nathan </a:t>
            </a:r>
            <a:r>
              <a:rPr lang="en-US" dirty="0" err="1" smtClean="0">
                <a:solidFill>
                  <a:schemeClr val="accent4"/>
                </a:solidFill>
                <a:hlinkClick r:id="rId4"/>
              </a:rPr>
              <a:t>Benderson</a:t>
            </a:r>
            <a:r>
              <a:rPr lang="en-US" dirty="0" smtClean="0">
                <a:solidFill>
                  <a:schemeClr val="accent4"/>
                </a:solidFill>
                <a:hlinkClick r:id="rId4"/>
              </a:rPr>
              <a:t> Park’s Economic Impact </a:t>
            </a:r>
            <a:r>
              <a:rPr lang="en-US" dirty="0" smtClean="0">
                <a:solidFill>
                  <a:schemeClr val="accent4"/>
                </a:solidFill>
              </a:rPr>
              <a:t> (</a:t>
            </a:r>
            <a:r>
              <a:rPr lang="en-US" dirty="0">
                <a:hlinkClick r:id="rId4"/>
              </a:rPr>
              <a:t>https://</a:t>
            </a:r>
            <a:r>
              <a:rPr lang="en-US" dirty="0" smtClean="0">
                <a:hlinkClick r:id="rId4"/>
              </a:rPr>
              <a:t>www.heraldtribune.com/business/20191104/benderson-parks-economic-impact-hits-348-million</a:t>
            </a:r>
            <a:r>
              <a:rPr lang="en-US" dirty="0" smtClean="0"/>
              <a:t>)</a:t>
            </a:r>
            <a:endParaRPr lang="en-US" dirty="0" smtClean="0">
              <a:solidFill>
                <a:schemeClr val="accent4"/>
              </a:solidFill>
            </a:endParaRPr>
          </a:p>
          <a:p>
            <a:r>
              <a:rPr lang="en-US" dirty="0" smtClean="0">
                <a:solidFill>
                  <a:schemeClr val="accent4"/>
                </a:solidFill>
              </a:rPr>
              <a:t>Reports &amp; Studies</a:t>
            </a:r>
          </a:p>
          <a:p>
            <a:pPr lvl="1"/>
            <a:r>
              <a:rPr lang="en-US" dirty="0" smtClean="0">
                <a:solidFill>
                  <a:schemeClr val="accent4"/>
                </a:solidFill>
                <a:hlinkClick r:id="rId5"/>
              </a:rPr>
              <a:t>SCORP Regional Reports</a:t>
            </a:r>
            <a:r>
              <a:rPr lang="en-US" dirty="0" smtClean="0">
                <a:solidFill>
                  <a:schemeClr val="accent4"/>
                </a:solidFill>
              </a:rPr>
              <a:t> (</a:t>
            </a:r>
            <a:r>
              <a:rPr lang="en-US" dirty="0">
                <a:hlinkClick r:id="rId5"/>
              </a:rPr>
              <a:t>http://publicfiles.dep.state.fl.us/OPP Public Access/2019 SCORP/SCORP Regional Reports 2019</a:t>
            </a:r>
            <a:r>
              <a:rPr lang="en-US" dirty="0" smtClean="0">
                <a:hlinkClick r:id="rId5"/>
              </a:rPr>
              <a:t>/</a:t>
            </a:r>
            <a:r>
              <a:rPr lang="en-US" dirty="0" smtClean="0"/>
              <a:t>)</a:t>
            </a:r>
            <a:endParaRPr lang="en-US" dirty="0" smtClean="0">
              <a:solidFill>
                <a:schemeClr val="accent4"/>
              </a:solidFill>
            </a:endParaRPr>
          </a:p>
          <a:p>
            <a:pPr lvl="1"/>
            <a:r>
              <a:rPr lang="en-US" dirty="0" smtClean="0">
                <a:solidFill>
                  <a:schemeClr val="accent4"/>
                </a:solidFill>
                <a:hlinkClick r:id="rId6"/>
              </a:rPr>
              <a:t>Landscape Performance Series</a:t>
            </a:r>
            <a:r>
              <a:rPr lang="en-US" dirty="0" smtClean="0">
                <a:solidFill>
                  <a:schemeClr val="accent4"/>
                </a:solidFill>
              </a:rPr>
              <a:t> (</a:t>
            </a:r>
            <a:r>
              <a:rPr lang="en-US" dirty="0">
                <a:hlinkClick r:id="rId6"/>
              </a:rPr>
              <a:t>https://</a:t>
            </a:r>
            <a:r>
              <a:rPr lang="en-US" dirty="0" smtClean="0">
                <a:hlinkClick r:id="rId6"/>
              </a:rPr>
              <a:t>www.landscapeperformance.org/case-study-briefs</a:t>
            </a:r>
            <a:r>
              <a:rPr lang="en-US" dirty="0" smtClean="0"/>
              <a:t>)</a:t>
            </a:r>
            <a:endParaRPr lang="en-US" dirty="0" smtClean="0">
              <a:solidFill>
                <a:schemeClr val="accent4"/>
              </a:solidFill>
            </a:endParaRPr>
          </a:p>
          <a:p>
            <a:pPr lvl="1"/>
            <a:r>
              <a:rPr lang="en-US" dirty="0" smtClean="0">
                <a:solidFill>
                  <a:schemeClr val="accent4"/>
                </a:solidFill>
                <a:hlinkClick r:id="rId7"/>
              </a:rPr>
              <a:t>Valuing the Flood Risk Reduction Benefits of Mangroves</a:t>
            </a:r>
            <a:r>
              <a:rPr lang="en-US" dirty="0" smtClean="0">
                <a:solidFill>
                  <a:schemeClr val="accent4"/>
                </a:solidFill>
              </a:rPr>
              <a:t> (</a:t>
            </a:r>
            <a:r>
              <a:rPr lang="en-US" dirty="0">
                <a:hlinkClick r:id="rId7"/>
              </a:rPr>
              <a:t>https://</a:t>
            </a:r>
            <a:r>
              <a:rPr lang="en-US" dirty="0" smtClean="0">
                <a:hlinkClick r:id="rId7"/>
              </a:rPr>
              <a:t>www.conservationgateway.org/Pages/Florida-Mangroves.aspx</a:t>
            </a:r>
            <a:r>
              <a:rPr lang="en-US" dirty="0" smtClean="0"/>
              <a:t>)</a:t>
            </a:r>
            <a:endParaRPr lang="en-US" dirty="0" smtClean="0">
              <a:solidFill>
                <a:schemeClr val="accent4"/>
              </a:solidFill>
            </a:endParaRPr>
          </a:p>
          <a:p>
            <a:pPr lvl="1"/>
            <a:r>
              <a:rPr lang="en-US" dirty="0" smtClean="0">
                <a:solidFill>
                  <a:schemeClr val="accent4"/>
                </a:solidFill>
                <a:hlinkClick r:id="rId8"/>
              </a:rPr>
              <a:t>FAN Study on Afterschool and Summer Camps</a:t>
            </a:r>
            <a:r>
              <a:rPr lang="en-US" dirty="0" smtClean="0">
                <a:solidFill>
                  <a:schemeClr val="accent4"/>
                </a:solidFill>
              </a:rPr>
              <a:t> (</a:t>
            </a:r>
            <a:r>
              <a:rPr lang="en-US" dirty="0">
                <a:hlinkClick r:id="rId8"/>
              </a:rPr>
              <a:t>http://www.myfan.org/state-of-afterschool-summer-learning-in-florida</a:t>
            </a:r>
            <a:r>
              <a:rPr lang="en-US" dirty="0" smtClean="0">
                <a:hlinkClick r:id="rId8"/>
              </a:rPr>
              <a:t>/</a:t>
            </a:r>
            <a:r>
              <a:rPr lang="en-US" dirty="0" smtClean="0"/>
              <a:t>)</a:t>
            </a:r>
            <a:endParaRPr lang="en-US" dirty="0" smtClean="0">
              <a:solidFill>
                <a:schemeClr val="accent4"/>
              </a:solidFill>
            </a:endParaRPr>
          </a:p>
        </p:txBody>
      </p:sp>
      <p:sp>
        <p:nvSpPr>
          <p:cNvPr id="2" name="Title 1"/>
          <p:cNvSpPr>
            <a:spLocks noGrp="1"/>
          </p:cNvSpPr>
          <p:nvPr>
            <p:ph type="title"/>
          </p:nvPr>
        </p:nvSpPr>
        <p:spPr>
          <a:xfrm>
            <a:off x="304800" y="-6618"/>
            <a:ext cx="8229600" cy="857250"/>
          </a:xfrm>
        </p:spPr>
        <p:txBody>
          <a:bodyPr/>
          <a:lstStyle/>
          <a:p>
            <a:r>
              <a:rPr lang="en-US" dirty="0" smtClean="0"/>
              <a:t>Use Your Resources!</a:t>
            </a:r>
            <a:endParaRPr lang="en-US" dirty="0"/>
          </a:p>
        </p:txBody>
      </p:sp>
    </p:spTree>
    <p:extLst>
      <p:ext uri="{BB962C8B-B14F-4D97-AF65-F5344CB8AC3E}">
        <p14:creationId xmlns:p14="http://schemas.microsoft.com/office/powerpoint/2010/main" val="3542453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A6349-EF49-E446-8EC2-48741E8E2DAD}"/>
              </a:ext>
            </a:extLst>
          </p:cNvPr>
          <p:cNvSpPr>
            <a:spLocks noGrp="1"/>
          </p:cNvSpPr>
          <p:nvPr>
            <p:ph idx="1"/>
          </p:nvPr>
        </p:nvSpPr>
        <p:spPr>
          <a:xfrm>
            <a:off x="1981200" y="1200151"/>
            <a:ext cx="6705600" cy="3394472"/>
          </a:xfrm>
        </p:spPr>
        <p:txBody>
          <a:bodyPr>
            <a:normAutofit/>
          </a:bodyPr>
          <a:lstStyle/>
          <a:p>
            <a:r>
              <a:rPr lang="en-US" dirty="0" smtClean="0"/>
              <a:t>Resources</a:t>
            </a:r>
            <a:endParaRPr lang="en-US" dirty="0"/>
          </a:p>
          <a:p>
            <a:pPr lvl="1"/>
            <a:r>
              <a:rPr lang="en-US" dirty="0" smtClean="0"/>
              <a:t>Community Building</a:t>
            </a:r>
          </a:p>
          <a:p>
            <a:pPr lvl="1"/>
            <a:r>
              <a:rPr lang="en-US" dirty="0" smtClean="0"/>
              <a:t>Health</a:t>
            </a:r>
          </a:p>
          <a:p>
            <a:pPr lvl="1"/>
            <a:r>
              <a:rPr lang="en-US" dirty="0"/>
              <a:t>Economic </a:t>
            </a:r>
            <a:r>
              <a:rPr lang="en-US" dirty="0" smtClean="0"/>
              <a:t>Impact</a:t>
            </a:r>
          </a:p>
          <a:p>
            <a:pPr lvl="1"/>
            <a:r>
              <a:rPr lang="en-US" dirty="0" smtClean="0"/>
              <a:t>Environment</a:t>
            </a:r>
          </a:p>
        </p:txBody>
      </p:sp>
      <p:sp>
        <p:nvSpPr>
          <p:cNvPr id="2" name="Title 1"/>
          <p:cNvSpPr>
            <a:spLocks noGrp="1"/>
          </p:cNvSpPr>
          <p:nvPr>
            <p:ph type="title"/>
          </p:nvPr>
        </p:nvSpPr>
        <p:spPr/>
        <p:txBody>
          <a:bodyPr/>
          <a:lstStyle/>
          <a:p>
            <a:r>
              <a:rPr lang="en-US" dirty="0" smtClean="0"/>
              <a:t>It Starts In Parks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876550"/>
            <a:ext cx="3742952" cy="1609347"/>
          </a:xfrm>
          <a:prstGeom prst="rect">
            <a:avLst/>
          </a:prstGeom>
        </p:spPr>
      </p:pic>
    </p:spTree>
    <p:extLst>
      <p:ext uri="{BB962C8B-B14F-4D97-AF65-F5344CB8AC3E}">
        <p14:creationId xmlns:p14="http://schemas.microsoft.com/office/powerpoint/2010/main" val="1212102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8711-6765-D84B-9AA8-40991F765847}"/>
              </a:ext>
            </a:extLst>
          </p:cNvPr>
          <p:cNvSpPr>
            <a:spLocks noGrp="1"/>
          </p:cNvSpPr>
          <p:nvPr>
            <p:ph type="title"/>
          </p:nvPr>
        </p:nvSpPr>
        <p:spPr/>
        <p:txBody>
          <a:bodyPr/>
          <a:lstStyle/>
          <a:p>
            <a:r>
              <a:rPr lang="en-US" dirty="0" smtClean="0"/>
              <a:t>What is Compelling to…</a:t>
            </a:r>
            <a:endParaRPr lang="en-US" dirty="0"/>
          </a:p>
        </p:txBody>
      </p:sp>
      <p:sp>
        <p:nvSpPr>
          <p:cNvPr id="3" name="Content Placeholder 2">
            <a:extLst>
              <a:ext uri="{FF2B5EF4-FFF2-40B4-BE49-F238E27FC236}">
                <a16:creationId xmlns:a16="http://schemas.microsoft.com/office/drawing/2014/main" id="{C2C62340-4D62-0744-80F7-E275155325D7}"/>
              </a:ext>
            </a:extLst>
          </p:cNvPr>
          <p:cNvSpPr>
            <a:spLocks noGrp="1"/>
          </p:cNvSpPr>
          <p:nvPr>
            <p:ph idx="1"/>
          </p:nvPr>
        </p:nvSpPr>
        <p:spPr>
          <a:xfrm>
            <a:off x="1676400" y="1200151"/>
            <a:ext cx="7010400" cy="3394472"/>
          </a:xfrm>
        </p:spPr>
        <p:txBody>
          <a:bodyPr>
            <a:normAutofit fontScale="92500" lnSpcReduction="10000"/>
          </a:bodyPr>
          <a:lstStyle/>
          <a:p>
            <a:r>
              <a:rPr lang="en-US" dirty="0" smtClean="0"/>
              <a:t>Elected Officials</a:t>
            </a:r>
          </a:p>
          <a:p>
            <a:r>
              <a:rPr lang="en-US" dirty="0" smtClean="0"/>
              <a:t>City/County Management</a:t>
            </a:r>
          </a:p>
          <a:p>
            <a:r>
              <a:rPr lang="en-US" dirty="0" smtClean="0"/>
              <a:t>Advisory Board Members</a:t>
            </a:r>
          </a:p>
          <a:p>
            <a:r>
              <a:rPr lang="en-US" dirty="0" smtClean="0"/>
              <a:t>P&amp;R Staff Members</a:t>
            </a:r>
          </a:p>
          <a:p>
            <a:r>
              <a:rPr lang="en-US" dirty="0" smtClean="0"/>
              <a:t>Community Members</a:t>
            </a:r>
          </a:p>
          <a:p>
            <a:r>
              <a:rPr lang="en-US" dirty="0" smtClean="0"/>
              <a:t>Homeowners Associations</a:t>
            </a:r>
          </a:p>
          <a:p>
            <a:r>
              <a:rPr lang="en-US" dirty="0" smtClean="0"/>
              <a:t>Civic Organizations</a:t>
            </a:r>
          </a:p>
          <a:p>
            <a:r>
              <a:rPr lang="en-US" dirty="0" smtClean="0"/>
              <a:t>Chamber of Commerce</a:t>
            </a:r>
          </a:p>
          <a:p>
            <a:r>
              <a:rPr lang="en-US" dirty="0" smtClean="0"/>
              <a:t>Media</a:t>
            </a:r>
          </a:p>
        </p:txBody>
      </p:sp>
    </p:spTree>
    <p:extLst>
      <p:ext uri="{BB962C8B-B14F-4D97-AF65-F5344CB8AC3E}">
        <p14:creationId xmlns:p14="http://schemas.microsoft.com/office/powerpoint/2010/main" val="2648277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522B-293C-D545-97B5-3474BEF6AAA3}"/>
              </a:ext>
            </a:extLst>
          </p:cNvPr>
          <p:cNvSpPr>
            <a:spLocks noGrp="1"/>
          </p:cNvSpPr>
          <p:nvPr>
            <p:ph type="title"/>
          </p:nvPr>
        </p:nvSpPr>
        <p:spPr/>
        <p:txBody>
          <a:bodyPr/>
          <a:lstStyle/>
          <a:p>
            <a:r>
              <a:rPr lang="en-US" dirty="0" smtClean="0"/>
              <a:t>Methods of Communicating Results</a:t>
            </a:r>
            <a:endParaRPr lang="en-US" dirty="0"/>
          </a:p>
        </p:txBody>
      </p:sp>
      <p:sp>
        <p:nvSpPr>
          <p:cNvPr id="3" name="Content Placeholder 2">
            <a:extLst>
              <a:ext uri="{FF2B5EF4-FFF2-40B4-BE49-F238E27FC236}">
                <a16:creationId xmlns:a16="http://schemas.microsoft.com/office/drawing/2014/main" id="{E59E7123-E76C-A54F-BB78-FB72AB53DEA6}"/>
              </a:ext>
            </a:extLst>
          </p:cNvPr>
          <p:cNvSpPr>
            <a:spLocks noGrp="1"/>
          </p:cNvSpPr>
          <p:nvPr>
            <p:ph idx="1"/>
          </p:nvPr>
        </p:nvSpPr>
        <p:spPr>
          <a:xfrm>
            <a:off x="1524000" y="1200150"/>
            <a:ext cx="7162800" cy="3657599"/>
          </a:xfrm>
        </p:spPr>
        <p:txBody>
          <a:bodyPr>
            <a:normAutofit fontScale="70000" lnSpcReduction="20000"/>
          </a:bodyPr>
          <a:lstStyle/>
          <a:p>
            <a:r>
              <a:rPr lang="en-US" dirty="0" smtClean="0"/>
              <a:t>Report Presentation (in person)</a:t>
            </a:r>
          </a:p>
          <a:p>
            <a:r>
              <a:rPr lang="en-US" dirty="0" smtClean="0"/>
              <a:t>Annual Reports</a:t>
            </a:r>
          </a:p>
          <a:p>
            <a:r>
              <a:rPr lang="en-US" dirty="0" smtClean="0"/>
              <a:t>Public TV Channels</a:t>
            </a:r>
          </a:p>
          <a:p>
            <a:r>
              <a:rPr lang="en-US" dirty="0" smtClean="0"/>
              <a:t>Social Media Campaign – commemorative weeks/days</a:t>
            </a:r>
          </a:p>
          <a:p>
            <a:r>
              <a:rPr lang="en-US" dirty="0" smtClean="0"/>
              <a:t>Website</a:t>
            </a:r>
          </a:p>
          <a:p>
            <a:r>
              <a:rPr lang="en-US" dirty="0" smtClean="0"/>
              <a:t>Community Forums</a:t>
            </a:r>
          </a:p>
          <a:p>
            <a:r>
              <a:rPr lang="en-US" dirty="0" smtClean="0"/>
              <a:t>Staff Trainings</a:t>
            </a:r>
          </a:p>
          <a:p>
            <a:r>
              <a:rPr lang="en-US" dirty="0" smtClean="0"/>
              <a:t>Press Announcements</a:t>
            </a:r>
          </a:p>
          <a:p>
            <a:r>
              <a:rPr lang="en-US" dirty="0" smtClean="0"/>
              <a:t>Inclusion in Your Planning Processes</a:t>
            </a:r>
          </a:p>
          <a:p>
            <a:r>
              <a:rPr lang="en-US" dirty="0" smtClean="0"/>
              <a:t>Information to Your Stakeholders</a:t>
            </a:r>
          </a:p>
          <a:p>
            <a:r>
              <a:rPr lang="en-US" dirty="0" smtClean="0"/>
              <a:t>Email Signature Lines</a:t>
            </a:r>
          </a:p>
          <a:p>
            <a:r>
              <a:rPr lang="en-US" dirty="0" smtClean="0"/>
              <a:t>Event Announcements</a:t>
            </a:r>
          </a:p>
          <a:p>
            <a:r>
              <a:rPr lang="en-US" dirty="0" smtClean="0"/>
              <a:t>Grand Openings</a:t>
            </a:r>
          </a:p>
          <a:p>
            <a:pPr marL="0" indent="0">
              <a:buNone/>
            </a:pPr>
            <a:endParaRPr lang="en-US" dirty="0"/>
          </a:p>
        </p:txBody>
      </p:sp>
    </p:spTree>
    <p:extLst>
      <p:ext uri="{BB962C8B-B14F-4D97-AF65-F5344CB8AC3E}">
        <p14:creationId xmlns:p14="http://schemas.microsoft.com/office/powerpoint/2010/main" val="2903293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F818-91EF-4E4F-A877-917EA5955CFF}"/>
              </a:ext>
            </a:extLst>
          </p:cNvPr>
          <p:cNvSpPr>
            <a:spLocks noGrp="1"/>
          </p:cNvSpPr>
          <p:nvPr>
            <p:ph type="title"/>
          </p:nvPr>
        </p:nvSpPr>
        <p:spPr/>
        <p:txBody>
          <a:bodyPr/>
          <a:lstStyle/>
          <a:p>
            <a:r>
              <a:rPr lang="en-US" dirty="0" smtClean="0"/>
              <a:t>Developing Your Plan</a:t>
            </a:r>
            <a:endParaRPr lang="en-US" dirty="0"/>
          </a:p>
        </p:txBody>
      </p:sp>
      <p:sp>
        <p:nvSpPr>
          <p:cNvPr id="3" name="Content Placeholder 2">
            <a:extLst>
              <a:ext uri="{FF2B5EF4-FFF2-40B4-BE49-F238E27FC236}">
                <a16:creationId xmlns:a16="http://schemas.microsoft.com/office/drawing/2014/main" id="{6C3A307B-6D5C-704D-8CC1-C0B5FBF96974}"/>
              </a:ext>
            </a:extLst>
          </p:cNvPr>
          <p:cNvSpPr>
            <a:spLocks noGrp="1"/>
          </p:cNvSpPr>
          <p:nvPr>
            <p:ph idx="1"/>
          </p:nvPr>
        </p:nvSpPr>
        <p:spPr>
          <a:xfrm>
            <a:off x="1752600" y="1200151"/>
            <a:ext cx="6934200" cy="3394472"/>
          </a:xfrm>
        </p:spPr>
        <p:txBody>
          <a:bodyPr>
            <a:normAutofit fontScale="85000" lnSpcReduction="10000"/>
          </a:bodyPr>
          <a:lstStyle/>
          <a:p>
            <a:r>
              <a:rPr lang="en-US" dirty="0" smtClean="0"/>
              <a:t>Consider forming an impact workgroup</a:t>
            </a:r>
          </a:p>
          <a:p>
            <a:r>
              <a:rPr lang="en-US" dirty="0" smtClean="0"/>
              <a:t>Who do you need to reach (immediate need)</a:t>
            </a:r>
          </a:p>
          <a:p>
            <a:r>
              <a:rPr lang="en-US" dirty="0" smtClean="0"/>
              <a:t>Who do you want to reach</a:t>
            </a:r>
          </a:p>
          <a:p>
            <a:r>
              <a:rPr lang="en-US" dirty="0" smtClean="0"/>
              <a:t>Determine what impact area is appropriate for each audience</a:t>
            </a:r>
          </a:p>
          <a:p>
            <a:r>
              <a:rPr lang="en-US" dirty="0" smtClean="0"/>
              <a:t>Determine whether you will use individual parks/programs, a regional approach, or a system wide report</a:t>
            </a:r>
          </a:p>
          <a:p>
            <a:r>
              <a:rPr lang="en-US" dirty="0" smtClean="0"/>
              <a:t>Set a schedule for data collection</a:t>
            </a:r>
          </a:p>
          <a:p>
            <a:r>
              <a:rPr lang="en-US" dirty="0" smtClean="0"/>
              <a:t>Identify stakeholders/audiences</a:t>
            </a:r>
          </a:p>
          <a:p>
            <a:r>
              <a:rPr lang="en-US" dirty="0" smtClean="0"/>
              <a:t>Schedule implementation/presentations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7868657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F818-91EF-4E4F-A877-917EA5955CFF}"/>
              </a:ext>
            </a:extLst>
          </p:cNvPr>
          <p:cNvSpPr>
            <a:spLocks noGrp="1"/>
          </p:cNvSpPr>
          <p:nvPr>
            <p:ph type="title"/>
          </p:nvPr>
        </p:nvSpPr>
        <p:spPr>
          <a:xfrm>
            <a:off x="381000" y="438150"/>
            <a:ext cx="8229600" cy="857250"/>
          </a:xfrm>
        </p:spPr>
        <p:txBody>
          <a:bodyPr/>
          <a:lstStyle/>
          <a:p>
            <a:r>
              <a:rPr lang="en-US" dirty="0" smtClean="0"/>
              <a:t>Some good examples of story telling</a:t>
            </a:r>
            <a:endParaRPr lang="en-US" dirty="0"/>
          </a:p>
        </p:txBody>
      </p:sp>
      <p:sp>
        <p:nvSpPr>
          <p:cNvPr id="3" name="Content Placeholder 2">
            <a:extLst>
              <a:ext uri="{FF2B5EF4-FFF2-40B4-BE49-F238E27FC236}">
                <a16:creationId xmlns:a16="http://schemas.microsoft.com/office/drawing/2014/main" id="{6C3A307B-6D5C-704D-8CC1-C0B5FBF96974}"/>
              </a:ext>
            </a:extLst>
          </p:cNvPr>
          <p:cNvSpPr>
            <a:spLocks noGrp="1"/>
          </p:cNvSpPr>
          <p:nvPr>
            <p:ph idx="1"/>
          </p:nvPr>
        </p:nvSpPr>
        <p:spPr>
          <a:xfrm>
            <a:off x="914400" y="1504950"/>
            <a:ext cx="7044566" cy="2057400"/>
          </a:xfrm>
        </p:spPr>
        <p:txBody>
          <a:bodyPr>
            <a:normAutofit/>
          </a:bodyPr>
          <a:lstStyle/>
          <a:p>
            <a:r>
              <a:rPr lang="en-US" dirty="0" err="1" smtClean="0"/>
              <a:t>Greenacres</a:t>
            </a:r>
            <a:endParaRPr lang="en-US" dirty="0" smtClean="0"/>
          </a:p>
          <a:p>
            <a:pPr lvl="1"/>
            <a:r>
              <a:rPr lang="en-US" dirty="0"/>
              <a:t>https://www.youtube.com/watch?v=FWpwVspWjKw&amp;feature=youtu.be</a:t>
            </a:r>
            <a:r>
              <a:rPr lang="en-US" dirty="0" smtClean="0"/>
              <a:t> </a:t>
            </a:r>
          </a:p>
          <a:p>
            <a:pPr marL="0" indent="0">
              <a:buNone/>
            </a:pPr>
            <a:endParaRPr lang="en-US" dirty="0" smtClean="0"/>
          </a:p>
          <a:p>
            <a:pPr>
              <a:buFont typeface="Wingdings" panose="05000000000000000000" pitchFamily="2" charset="2"/>
              <a:buChar char="Ø"/>
            </a:pPr>
            <a:endParaRPr lang="en-US" dirty="0"/>
          </a:p>
        </p:txBody>
      </p:sp>
      <p:sp>
        <p:nvSpPr>
          <p:cNvPr id="5" name="Rectangle 4"/>
          <p:cNvSpPr/>
          <p:nvPr/>
        </p:nvSpPr>
        <p:spPr>
          <a:xfrm>
            <a:off x="1447800" y="2542032"/>
            <a:ext cx="3920366" cy="738664"/>
          </a:xfrm>
          <a:prstGeom prst="rect">
            <a:avLst/>
          </a:prstGeom>
        </p:spPr>
        <p:txBody>
          <a:bodyPr wrap="square">
            <a:spAutoFit/>
          </a:bodyPr>
          <a:lstStyle/>
          <a:p>
            <a:r>
              <a:rPr lang="en-US" sz="1200" dirty="0">
                <a:solidFill>
                  <a:schemeClr val="accent6">
                    <a:lumMod val="75000"/>
                  </a:schemeClr>
                </a:solidFill>
              </a:rPr>
              <a:t>Pathway produces male role models for </a:t>
            </a:r>
            <a:r>
              <a:rPr lang="en-US" sz="1200" dirty="0" err="1">
                <a:solidFill>
                  <a:schemeClr val="accent6">
                    <a:lumMod val="75000"/>
                  </a:schemeClr>
                </a:solidFill>
              </a:rPr>
              <a:t>Greenacres</a:t>
            </a:r>
            <a:r>
              <a:rPr lang="en-US" sz="1200" dirty="0">
                <a:solidFill>
                  <a:schemeClr val="accent6">
                    <a:lumMod val="75000"/>
                  </a:schemeClr>
                </a:solidFill>
              </a:rPr>
              <a:t> youth</a:t>
            </a:r>
          </a:p>
          <a:p>
            <a:r>
              <a:rPr lang="en-US" dirty="0"/>
              <a:t/>
            </a:r>
            <a:br>
              <a:rPr lang="en-US" dirty="0"/>
            </a:br>
            <a:endParaRPr lang="en-US" sz="1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3297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F818-91EF-4E4F-A877-917EA5955CFF}"/>
              </a:ext>
            </a:extLst>
          </p:cNvPr>
          <p:cNvSpPr>
            <a:spLocks noGrp="1"/>
          </p:cNvSpPr>
          <p:nvPr>
            <p:ph type="title"/>
          </p:nvPr>
        </p:nvSpPr>
        <p:spPr/>
        <p:txBody>
          <a:bodyPr/>
          <a:lstStyle/>
          <a:p>
            <a:r>
              <a:rPr lang="en-US" dirty="0" smtClean="0"/>
              <a:t>Some good examples of story telling</a:t>
            </a:r>
            <a:endParaRPr lang="en-US" dirty="0"/>
          </a:p>
        </p:txBody>
      </p:sp>
      <p:sp>
        <p:nvSpPr>
          <p:cNvPr id="3" name="Content Placeholder 2">
            <a:extLst>
              <a:ext uri="{FF2B5EF4-FFF2-40B4-BE49-F238E27FC236}">
                <a16:creationId xmlns:a16="http://schemas.microsoft.com/office/drawing/2014/main" id="{6C3A307B-6D5C-704D-8CC1-C0B5FBF96974}"/>
              </a:ext>
            </a:extLst>
          </p:cNvPr>
          <p:cNvSpPr>
            <a:spLocks noGrp="1"/>
          </p:cNvSpPr>
          <p:nvPr>
            <p:ph idx="1"/>
          </p:nvPr>
        </p:nvSpPr>
        <p:spPr>
          <a:xfrm>
            <a:off x="533400" y="1200151"/>
            <a:ext cx="8153400" cy="3394472"/>
          </a:xfrm>
        </p:spPr>
        <p:txBody>
          <a:bodyPr>
            <a:normAutofit/>
          </a:bodyPr>
          <a:lstStyle/>
          <a:p>
            <a:r>
              <a:rPr lang="en-US" dirty="0" smtClean="0"/>
              <a:t>Palm Beach County Annual Report</a:t>
            </a:r>
          </a:p>
          <a:p>
            <a:pPr lvl="1"/>
            <a:r>
              <a:rPr lang="en-US" dirty="0" smtClean="0"/>
              <a:t>“Citizen </a:t>
            </a:r>
            <a:r>
              <a:rPr lang="en-US" dirty="0"/>
              <a:t>Involvement Volunteers saved taxpayers $3.7 million in 2017. More than 1500 permanent volunteers and 5000 special event volunteers contributed 153,417 service hours to support our programs and facilities, including 1,161 hours through our beach and park cleanup programs with more than 11,000 hours recorded and more than 100 cleanups by our Adopt A-Park volunteers</a:t>
            </a:r>
            <a:r>
              <a:rPr lang="en-US" dirty="0" smtClean="0"/>
              <a:t>.”</a:t>
            </a:r>
            <a:endParaRPr lang="en-US" dirty="0"/>
          </a:p>
          <a:p>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624721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F818-91EF-4E4F-A877-917EA5955CFF}"/>
              </a:ext>
            </a:extLst>
          </p:cNvPr>
          <p:cNvSpPr>
            <a:spLocks noGrp="1"/>
          </p:cNvSpPr>
          <p:nvPr>
            <p:ph type="title"/>
          </p:nvPr>
        </p:nvSpPr>
        <p:spPr>
          <a:xfrm>
            <a:off x="228600" y="361950"/>
            <a:ext cx="8229600" cy="857250"/>
          </a:xfrm>
        </p:spPr>
        <p:txBody>
          <a:bodyPr/>
          <a:lstStyle/>
          <a:p>
            <a:r>
              <a:rPr lang="en-US" dirty="0" smtClean="0"/>
              <a:t>Some good examples of story telling</a:t>
            </a:r>
            <a:endParaRPr lang="en-US" dirty="0"/>
          </a:p>
        </p:txBody>
      </p:sp>
      <p:sp>
        <p:nvSpPr>
          <p:cNvPr id="3" name="Content Placeholder 2">
            <a:extLst>
              <a:ext uri="{FF2B5EF4-FFF2-40B4-BE49-F238E27FC236}">
                <a16:creationId xmlns:a16="http://schemas.microsoft.com/office/drawing/2014/main" id="{6C3A307B-6D5C-704D-8CC1-C0B5FBF96974}"/>
              </a:ext>
            </a:extLst>
          </p:cNvPr>
          <p:cNvSpPr>
            <a:spLocks noGrp="1"/>
          </p:cNvSpPr>
          <p:nvPr>
            <p:ph idx="1"/>
          </p:nvPr>
        </p:nvSpPr>
        <p:spPr>
          <a:xfrm>
            <a:off x="533400" y="1504950"/>
            <a:ext cx="8153400" cy="1905000"/>
          </a:xfrm>
        </p:spPr>
        <p:txBody>
          <a:bodyPr>
            <a:normAutofit/>
          </a:bodyPr>
          <a:lstStyle/>
          <a:p>
            <a:r>
              <a:rPr lang="en-US" dirty="0" smtClean="0"/>
              <a:t>Hialeah Parks and Recreation Grant</a:t>
            </a:r>
          </a:p>
          <a:p>
            <a:pPr lvl="1"/>
            <a:r>
              <a:rPr lang="en-US" dirty="0"/>
              <a:t>youtube.com/</a:t>
            </a:r>
            <a:r>
              <a:rPr lang="en-US" dirty="0" err="1"/>
              <a:t>watch?v</a:t>
            </a:r>
            <a:r>
              <a:rPr lang="en-US" dirty="0"/>
              <a:t>=</a:t>
            </a:r>
            <a:r>
              <a:rPr lang="en-US" dirty="0" err="1"/>
              <a:t>DCc-WfORNqg</a:t>
            </a:r>
            <a:endParaRPr lang="en-US" dirty="0" smtClean="0"/>
          </a:p>
          <a:p>
            <a:endParaRPr lang="en-US" dirty="0" smtClean="0"/>
          </a:p>
          <a:p>
            <a:pPr>
              <a:buFont typeface="Wingdings" panose="05000000000000000000" pitchFamily="2" charset="2"/>
              <a:buChar char="Ø"/>
            </a:pPr>
            <a:endParaRPr lang="en-US" dirty="0"/>
          </a:p>
        </p:txBody>
      </p:sp>
      <p:sp>
        <p:nvSpPr>
          <p:cNvPr id="5" name="Rectangle 4"/>
          <p:cNvSpPr/>
          <p:nvPr/>
        </p:nvSpPr>
        <p:spPr>
          <a:xfrm>
            <a:off x="2514600" y="2266950"/>
            <a:ext cx="4572000" cy="830997"/>
          </a:xfrm>
          <a:prstGeom prst="rect">
            <a:avLst/>
          </a:prstGeom>
        </p:spPr>
        <p:txBody>
          <a:bodyPr>
            <a:spAutoFit/>
          </a:bodyPr>
          <a:lstStyle/>
          <a:p>
            <a:r>
              <a:rPr lang="en-US" sz="1200" dirty="0">
                <a:solidFill>
                  <a:schemeClr val="accent6">
                    <a:lumMod val="75000"/>
                  </a:schemeClr>
                </a:solidFill>
              </a:rPr>
              <a:t>NRPA Visit Park Sites in the City of Hialeah</a:t>
            </a:r>
          </a:p>
          <a:p>
            <a:r>
              <a:rPr lang="en-US" dirty="0">
                <a:solidFill>
                  <a:srgbClr val="000000"/>
                </a:solidFill>
                <a:latin typeface="Roboto" panose="02000000000000000000" pitchFamily="2" charset="0"/>
              </a:rPr>
              <a:t/>
            </a:r>
            <a:br>
              <a:rPr lang="en-US" dirty="0">
                <a:solidFill>
                  <a:srgbClr val="000000"/>
                </a:solidFill>
                <a:latin typeface="Roboto" panose="02000000000000000000" pitchFamily="2" charset="0"/>
              </a:rPr>
            </a:br>
            <a:endParaRPr lang="en-US" dirty="0"/>
          </a:p>
        </p:txBody>
      </p:sp>
    </p:spTree>
    <p:extLst>
      <p:ext uri="{BB962C8B-B14F-4D97-AF65-F5344CB8AC3E}">
        <p14:creationId xmlns:p14="http://schemas.microsoft.com/office/powerpoint/2010/main" val="423090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Florida Sports Foundation</a:t>
            </a:r>
          </a:p>
          <a:p>
            <a:pPr marL="0" indent="0">
              <a:buNone/>
            </a:pPr>
            <a:endParaRPr lang="en-US" dirty="0"/>
          </a:p>
          <a:p>
            <a:pPr marL="0" indent="0">
              <a:spcBef>
                <a:spcPts val="0"/>
              </a:spcBef>
              <a:buNone/>
            </a:pPr>
            <a:r>
              <a:rPr lang="en-US" sz="1800" i="1" dirty="0" smtClean="0"/>
              <a:t>The critical thing to remember is while it is nice to</a:t>
            </a:r>
          </a:p>
          <a:p>
            <a:pPr marL="0" indent="0">
              <a:spcBef>
                <a:spcPts val="0"/>
              </a:spcBef>
              <a:buNone/>
            </a:pPr>
            <a:r>
              <a:rPr lang="en-US" sz="1800" i="1" dirty="0"/>
              <a:t>h</a:t>
            </a:r>
            <a:r>
              <a:rPr lang="en-US" sz="1800" i="1" dirty="0" smtClean="0"/>
              <a:t>ave others tell your story, you can’t leave that</a:t>
            </a:r>
          </a:p>
          <a:p>
            <a:pPr marL="0" indent="0">
              <a:spcBef>
                <a:spcPts val="0"/>
              </a:spcBef>
              <a:buNone/>
            </a:pPr>
            <a:r>
              <a:rPr lang="en-US" sz="1800" i="1" dirty="0"/>
              <a:t>t</a:t>
            </a:r>
            <a:r>
              <a:rPr lang="en-US" sz="1800" i="1" dirty="0" smtClean="0"/>
              <a:t>o chance.  Ask others to tell it and then make</a:t>
            </a:r>
          </a:p>
          <a:p>
            <a:pPr marL="0" indent="0">
              <a:spcBef>
                <a:spcPts val="0"/>
              </a:spcBef>
              <a:buNone/>
            </a:pPr>
            <a:r>
              <a:rPr lang="en-US" sz="1800" i="1" dirty="0"/>
              <a:t>s</a:t>
            </a:r>
            <a:r>
              <a:rPr lang="en-US" sz="1800" i="1" dirty="0" smtClean="0"/>
              <a:t>ure they are.  Provide information to them that</a:t>
            </a:r>
          </a:p>
          <a:p>
            <a:pPr marL="0" indent="0">
              <a:spcBef>
                <a:spcPts val="0"/>
              </a:spcBef>
              <a:buNone/>
            </a:pPr>
            <a:r>
              <a:rPr lang="en-US" sz="1800" i="1" dirty="0"/>
              <a:t>i</a:t>
            </a:r>
            <a:r>
              <a:rPr lang="en-US" sz="1800" i="1" dirty="0" smtClean="0"/>
              <a:t>s in keeping with your consistent message.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823" y="-762"/>
            <a:ext cx="2641889" cy="5143500"/>
          </a:xfrm>
          <a:prstGeom prst="rect">
            <a:avLst/>
          </a:prstGeom>
        </p:spPr>
      </p:pic>
    </p:spTree>
    <p:extLst>
      <p:ext uri="{BB962C8B-B14F-4D97-AF65-F5344CB8AC3E}">
        <p14:creationId xmlns:p14="http://schemas.microsoft.com/office/powerpoint/2010/main" val="152125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6E0F-E7A3-FC45-9111-9A3266001C3B}"/>
              </a:ext>
            </a:extLst>
          </p:cNvPr>
          <p:cNvSpPr>
            <a:spLocks noGrp="1"/>
          </p:cNvSpPr>
          <p:nvPr>
            <p:ph type="title"/>
          </p:nvPr>
        </p:nvSpPr>
        <p:spPr/>
        <p:txBody>
          <a:bodyPr/>
          <a:lstStyle/>
          <a:p>
            <a:r>
              <a:rPr lang="en-US" dirty="0"/>
              <a:t>What the Calculator Can’t Be</a:t>
            </a:r>
          </a:p>
        </p:txBody>
      </p:sp>
      <p:sp>
        <p:nvSpPr>
          <p:cNvPr id="3" name="Content Placeholder 2">
            <a:extLst>
              <a:ext uri="{FF2B5EF4-FFF2-40B4-BE49-F238E27FC236}">
                <a16:creationId xmlns:a16="http://schemas.microsoft.com/office/drawing/2014/main" id="{A0646B3F-DA37-5F44-9F17-0077BC310211}"/>
              </a:ext>
            </a:extLst>
          </p:cNvPr>
          <p:cNvSpPr>
            <a:spLocks noGrp="1"/>
          </p:cNvSpPr>
          <p:nvPr>
            <p:ph idx="1"/>
          </p:nvPr>
        </p:nvSpPr>
        <p:spPr/>
        <p:txBody>
          <a:bodyPr/>
          <a:lstStyle/>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The only source of data and reporting of your parks system</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The portrayal as an independent, peer-reviewed report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dirty="0">
                <a:effectLst/>
                <a:latin typeface="Tw Cen MT" panose="020B0602020104020603" pitchFamily="34" charset="77"/>
                <a:ea typeface="Times New Roman" panose="02020603050405020304" pitchFamily="18" charset="0"/>
                <a:cs typeface="Times New Roman" panose="02020603050405020304" pitchFamily="18" charset="0"/>
              </a:rPr>
              <a:t>A replacement for the feasibility studies/reports/master plans that are vital to the growth and success of your </a:t>
            </a:r>
            <a:r>
              <a:rPr lang="en-US" dirty="0" smtClean="0">
                <a:effectLst/>
                <a:latin typeface="Tw Cen MT" panose="020B0602020104020603" pitchFamily="34" charset="77"/>
                <a:ea typeface="Times New Roman" panose="02020603050405020304" pitchFamily="18" charset="0"/>
                <a:cs typeface="Times New Roman" panose="02020603050405020304" pitchFamily="18" charset="0"/>
              </a:rPr>
              <a:t>system</a:t>
            </a:r>
          </a:p>
          <a:p>
            <a:pPr lvl="0"/>
            <a:r>
              <a:rPr lang="en-US" dirty="0" smtClean="0">
                <a:latin typeface="Tw Cen MT" panose="020B0602020104020603" pitchFamily="34" charset="77"/>
                <a:ea typeface="Times New Roman" panose="02020603050405020304" pitchFamily="18" charset="0"/>
                <a:cs typeface="Times New Roman" panose="02020603050405020304" pitchFamily="18" charset="0"/>
              </a:rPr>
              <a:t>A comparison to other parks/systems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itchFamily="2" charset="2"/>
              <a:buChar char="Ø"/>
            </a:pPr>
            <a:endParaRPr lang="en-US" dirty="0"/>
          </a:p>
        </p:txBody>
      </p:sp>
    </p:spTree>
    <p:extLst>
      <p:ext uri="{BB962C8B-B14F-4D97-AF65-F5344CB8AC3E}">
        <p14:creationId xmlns:p14="http://schemas.microsoft.com/office/powerpoint/2010/main" val="1018006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200150"/>
            <a:ext cx="8229600" cy="1981200"/>
          </a:xfrm>
        </p:spPr>
        <p:txBody>
          <a:bodyPr/>
          <a:lstStyle/>
          <a:p>
            <a:pPr algn="ctr"/>
            <a:r>
              <a:rPr lang="en-US" dirty="0" smtClean="0"/>
              <a:t>Thoughts</a:t>
            </a:r>
            <a:br>
              <a:rPr lang="en-US" dirty="0" smtClean="0"/>
            </a:br>
            <a:r>
              <a:rPr lang="en-US" dirty="0" smtClean="0"/>
              <a:t>Ideas</a:t>
            </a:r>
            <a:br>
              <a:rPr lang="en-US" dirty="0" smtClean="0"/>
            </a:br>
            <a:r>
              <a:rPr lang="en-US" dirty="0" smtClean="0"/>
              <a:t>Comments</a:t>
            </a:r>
            <a:endParaRPr lang="en-US" dirty="0"/>
          </a:p>
        </p:txBody>
      </p:sp>
    </p:spTree>
    <p:extLst>
      <p:ext uri="{BB962C8B-B14F-4D97-AF65-F5344CB8AC3E}">
        <p14:creationId xmlns:p14="http://schemas.microsoft.com/office/powerpoint/2010/main" val="39915432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3051571"/>
          </a:xfrm>
        </p:spPr>
        <p:txBody>
          <a:bodyPr/>
          <a:lstStyle/>
          <a:p>
            <a:pPr algn="ctr"/>
            <a:r>
              <a:rPr lang="en-US" dirty="0" smtClean="0"/>
              <a:t>We are always here to help you</a:t>
            </a:r>
            <a:br>
              <a:rPr lang="en-US" dirty="0" smtClean="0"/>
            </a:br>
            <a:r>
              <a:rPr lang="en-US" dirty="0" smtClean="0"/>
              <a:t>and answer questions</a:t>
            </a:r>
            <a:endParaRPr lang="en-US" dirty="0"/>
          </a:p>
        </p:txBody>
      </p:sp>
    </p:spTree>
    <p:extLst>
      <p:ext uri="{BB962C8B-B14F-4D97-AF65-F5344CB8AC3E}">
        <p14:creationId xmlns:p14="http://schemas.microsoft.com/office/powerpoint/2010/main" val="3299009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3051571"/>
          </a:xfrm>
        </p:spPr>
        <p:txBody>
          <a:bodyPr>
            <a:norm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213293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3347676"/>
            <a:ext cx="8458200" cy="1129074"/>
          </a:xfrm>
        </p:spPr>
        <p:txBody>
          <a:bodyPr>
            <a:normAutofit/>
          </a:bodyPr>
          <a:lstStyle/>
          <a:p>
            <a:r>
              <a:rPr lang="en-US" sz="5400" dirty="0"/>
              <a:t>Before You Begin</a:t>
            </a:r>
          </a:p>
        </p:txBody>
      </p:sp>
    </p:spTree>
    <p:extLst>
      <p:ext uri="{BB962C8B-B14F-4D97-AF65-F5344CB8AC3E}">
        <p14:creationId xmlns:p14="http://schemas.microsoft.com/office/powerpoint/2010/main" val="3783691311"/>
      </p:ext>
    </p:extLst>
  </p:cSld>
  <p:clrMapOvr>
    <a:masterClrMapping/>
  </p:clrMapOvr>
</p:sld>
</file>

<file path=ppt/theme/theme1.xml><?xml version="1.0" encoding="utf-8"?>
<a:theme xmlns:a="http://schemas.openxmlformats.org/drawingml/2006/main" name="Thatch">
  <a:themeElements>
    <a:clrScheme name="Custom 1">
      <a:dk1>
        <a:sysClr val="windowText" lastClr="000000"/>
      </a:dk1>
      <a:lt1>
        <a:sysClr val="window" lastClr="FFFFFF"/>
      </a:lt1>
      <a:dk2>
        <a:srgbClr val="1D3641"/>
      </a:dk2>
      <a:lt2>
        <a:srgbClr val="DFE6D0"/>
      </a:lt2>
      <a:accent1>
        <a:srgbClr val="9ECE70"/>
      </a:accent1>
      <a:accent2>
        <a:srgbClr val="00AEEF"/>
      </a:accent2>
      <a:accent3>
        <a:srgbClr val="117BBA"/>
      </a:accent3>
      <a:accent4>
        <a:srgbClr val="0F3F5E"/>
      </a:accent4>
      <a:accent5>
        <a:srgbClr val="65C4B2"/>
      </a:accent5>
      <a:accent6>
        <a:srgbClr val="9ECE72"/>
      </a:accent6>
      <a:hlink>
        <a:srgbClr val="65C5B3"/>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D3641"/>
    </a:dk2>
    <a:lt2>
      <a:srgbClr val="DFE6D0"/>
    </a:lt2>
    <a:accent1>
      <a:srgbClr val="9ECE70"/>
    </a:accent1>
    <a:accent2>
      <a:srgbClr val="00AEEF"/>
    </a:accent2>
    <a:accent3>
      <a:srgbClr val="117BBA"/>
    </a:accent3>
    <a:accent4>
      <a:srgbClr val="0F3F5E"/>
    </a:accent4>
    <a:accent5>
      <a:srgbClr val="65C4B2"/>
    </a:accent5>
    <a:accent6>
      <a:srgbClr val="9ECE72"/>
    </a:accent6>
    <a:hlink>
      <a:srgbClr val="65C5B3"/>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
  <TotalTime>1083</TotalTime>
  <Words>4471</Words>
  <Application>Microsoft Office PowerPoint</Application>
  <PresentationFormat>On-screen Show (16:9)</PresentationFormat>
  <Paragraphs>557</Paragraphs>
  <Slides>82</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Calibri</vt:lpstr>
      <vt:lpstr>Couture</vt:lpstr>
      <vt:lpstr>Roboto</vt:lpstr>
      <vt:lpstr>Times New Roman</vt:lpstr>
      <vt:lpstr>Tw Cen MT</vt:lpstr>
      <vt:lpstr>Wingdings</vt:lpstr>
      <vt:lpstr>Thatch</vt:lpstr>
      <vt:lpstr>PowerPoint Presentation</vt:lpstr>
      <vt:lpstr>Welcome</vt:lpstr>
      <vt:lpstr>How We Got Here</vt:lpstr>
      <vt:lpstr>Conversation Began in 2009</vt:lpstr>
      <vt:lpstr>Strategic Plan Development</vt:lpstr>
      <vt:lpstr>Workgroup</vt:lpstr>
      <vt:lpstr>Goals Were Clear</vt:lpstr>
      <vt:lpstr>What the Calculator Can’t Be</vt:lpstr>
      <vt:lpstr>Before You Begin</vt:lpstr>
      <vt:lpstr>Philosophical Decisions</vt:lpstr>
      <vt:lpstr>Information to Collect in Advance</vt:lpstr>
      <vt:lpstr>Helpful Hints</vt:lpstr>
      <vt:lpstr>Helpful Hints</vt:lpstr>
      <vt:lpstr>Your Profile</vt:lpstr>
      <vt:lpstr>Report Archives</vt:lpstr>
      <vt:lpstr>Printing</vt:lpstr>
      <vt:lpstr>Clearing Your Values</vt:lpstr>
      <vt:lpstr>Let’s Get Calculating</vt:lpstr>
      <vt:lpstr>Logging In</vt:lpstr>
      <vt:lpstr>First Time Users</vt:lpstr>
      <vt:lpstr>Returning Users</vt:lpstr>
      <vt:lpstr>Layout of the Webpage</vt:lpstr>
      <vt:lpstr>PowerPoint Presentation</vt:lpstr>
      <vt:lpstr>Resources</vt:lpstr>
      <vt:lpstr>Key Metrics</vt:lpstr>
      <vt:lpstr>Assumptions</vt:lpstr>
      <vt:lpstr>Inputs</vt:lpstr>
      <vt:lpstr>Millage Rate</vt:lpstr>
      <vt:lpstr>Results Provide</vt:lpstr>
      <vt:lpstr>PowerPoint Presentation</vt:lpstr>
      <vt:lpstr>Resources</vt:lpstr>
      <vt:lpstr>Key Metrics</vt:lpstr>
      <vt:lpstr>Assumptions</vt:lpstr>
      <vt:lpstr>Inputs</vt:lpstr>
      <vt:lpstr>Results Provide</vt:lpstr>
      <vt:lpstr>PowerPoint Presentation</vt:lpstr>
      <vt:lpstr>Resources</vt:lpstr>
      <vt:lpstr>Key Metrics</vt:lpstr>
      <vt:lpstr>Assumptions</vt:lpstr>
      <vt:lpstr>Inputs</vt:lpstr>
      <vt:lpstr>Results Provide</vt:lpstr>
      <vt:lpstr>Back End Calculations</vt:lpstr>
      <vt:lpstr>Back End Calculations</vt:lpstr>
      <vt:lpstr>PowerPoint Presentation</vt:lpstr>
      <vt:lpstr>Resources</vt:lpstr>
      <vt:lpstr>Key Metrics</vt:lpstr>
      <vt:lpstr>Assumptions</vt:lpstr>
      <vt:lpstr>Inputs</vt:lpstr>
      <vt:lpstr>Inputs</vt:lpstr>
      <vt:lpstr>Results Provide</vt:lpstr>
      <vt:lpstr>PowerPoint Presentation</vt:lpstr>
      <vt:lpstr>Resources</vt:lpstr>
      <vt:lpstr>Key Metrics</vt:lpstr>
      <vt:lpstr>Assumptions – Out of School Time</vt:lpstr>
      <vt:lpstr>Assumptions – Swim Instruction/Water Safety</vt:lpstr>
      <vt:lpstr>Inputs</vt:lpstr>
      <vt:lpstr>Results Provided</vt:lpstr>
      <vt:lpstr>PowerPoint Presentation</vt:lpstr>
      <vt:lpstr>Resources</vt:lpstr>
      <vt:lpstr>Key Metrics</vt:lpstr>
      <vt:lpstr>Assumptions</vt:lpstr>
      <vt:lpstr>Inputs</vt:lpstr>
      <vt:lpstr>Calculation</vt:lpstr>
      <vt:lpstr>Results Provide</vt:lpstr>
      <vt:lpstr>Importance of Reports</vt:lpstr>
      <vt:lpstr>PowerPoint Presentation</vt:lpstr>
      <vt:lpstr>PowerPoint Presentation</vt:lpstr>
      <vt:lpstr>Telling the Story</vt:lpstr>
      <vt:lpstr>Where to Start</vt:lpstr>
      <vt:lpstr>Where to Start</vt:lpstr>
      <vt:lpstr>Use Your Resources!</vt:lpstr>
      <vt:lpstr>It Starts In Parks</vt:lpstr>
      <vt:lpstr>What is Compelling to…</vt:lpstr>
      <vt:lpstr>Methods of Communicating Results</vt:lpstr>
      <vt:lpstr>Developing Your Plan</vt:lpstr>
      <vt:lpstr>Some good examples of story telling</vt:lpstr>
      <vt:lpstr>Some good examples of story telling</vt:lpstr>
      <vt:lpstr>Some good examples of story telling</vt:lpstr>
      <vt:lpstr>PowerPoint Presentation</vt:lpstr>
      <vt:lpstr>Thoughts Ideas Comments</vt:lpstr>
      <vt:lpstr>We are always here to help you and answer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Charla Lucas</dc:creator>
  <cp:lastModifiedBy>Charla Lucas</cp:lastModifiedBy>
  <cp:revision>77</cp:revision>
  <cp:lastPrinted>2019-10-07T12:50:31Z</cp:lastPrinted>
  <dcterms:created xsi:type="dcterms:W3CDTF">2019-09-25T19:04:01Z</dcterms:created>
  <dcterms:modified xsi:type="dcterms:W3CDTF">2019-11-22T16:52:58Z</dcterms:modified>
</cp:coreProperties>
</file>