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382" r:id="rId3"/>
    <p:sldId id="387" r:id="rId4"/>
    <p:sldId id="375" r:id="rId5"/>
    <p:sldId id="419" r:id="rId6"/>
    <p:sldId id="420" r:id="rId7"/>
    <p:sldId id="393" r:id="rId8"/>
    <p:sldId id="394" r:id="rId9"/>
    <p:sldId id="395" r:id="rId10"/>
    <p:sldId id="371" r:id="rId11"/>
    <p:sldId id="418" r:id="rId12"/>
    <p:sldId id="401" r:id="rId13"/>
    <p:sldId id="373" r:id="rId14"/>
    <p:sldId id="372" r:id="rId15"/>
    <p:sldId id="397" r:id="rId16"/>
    <p:sldId id="398" r:id="rId17"/>
    <p:sldId id="415" r:id="rId18"/>
    <p:sldId id="404" r:id="rId19"/>
    <p:sldId id="414" r:id="rId20"/>
    <p:sldId id="411" r:id="rId21"/>
    <p:sldId id="416" r:id="rId22"/>
    <p:sldId id="417" r:id="rId23"/>
    <p:sldId id="399" r:id="rId24"/>
    <p:sldId id="400" r:id="rId25"/>
    <p:sldId id="4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3" autoAdjust="0"/>
  </p:normalViewPr>
  <p:slideViewPr>
    <p:cSldViewPr showGuides="1">
      <p:cViewPr>
        <p:scale>
          <a:sx n="77" d="100"/>
          <a:sy n="77" d="100"/>
        </p:scale>
        <p:origin x="-1278" y="-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explosion val="16"/>
          <c:dPt>
            <c:idx val="0"/>
            <c:bubble3D val="0"/>
            <c:explosion val="8"/>
          </c:dPt>
          <c:dPt>
            <c:idx val="1"/>
            <c:bubble3D val="0"/>
            <c:explosion val="10"/>
          </c:dPt>
          <c:cat>
            <c:strRef>
              <c:f>Sheet1!$A$2:$A$5</c:f>
              <c:strCache>
                <c:ptCount val="4"/>
                <c:pt idx="0">
                  <c:v>Sleep</c:v>
                </c:pt>
                <c:pt idx="1">
                  <c:v>School</c:v>
                </c:pt>
                <c:pt idx="2">
                  <c:v>After school</c:v>
                </c:pt>
                <c:pt idx="3">
                  <c:v>Weekend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37</c:v>
                </c:pt>
                <c:pt idx="2">
                  <c:v>35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F813-CCC1-4E78-9748-F40395CD64BC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FA26-6907-438A-8F73-97968DCCF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9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and thank you for having me here today!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FA26-6907-438A-8F73-97968DCCFA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03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dirty="0" smtClean="0"/>
              <a:t>Three</a:t>
            </a:r>
            <a:r>
              <a:rPr lang="en-US" baseline="0" dirty="0" smtClean="0"/>
              <a:t> small steps anyone can take to make an immediate impact </a:t>
            </a:r>
          </a:p>
          <a:p>
            <a:pPr marL="616860" lvl="1" indent="-168235">
              <a:buFont typeface="Arial" panose="020B0604020202020204" pitchFamily="34" charset="0"/>
              <a:buChar char="•"/>
            </a:pPr>
            <a:r>
              <a:rPr lang="en-US" baseline="0" dirty="0" smtClean="0"/>
              <a:t>Choose water instead of sugary carbonated beverages</a:t>
            </a:r>
          </a:p>
          <a:p>
            <a:pPr marL="616860" lvl="1" indent="-168235">
              <a:buFont typeface="Arial" panose="020B0604020202020204" pitchFamily="34" charset="0"/>
              <a:buChar char="•"/>
            </a:pPr>
            <a:r>
              <a:rPr lang="en-US" baseline="0" dirty="0" smtClean="0"/>
              <a:t>Eat more fresh from Florida fruits and vegetables</a:t>
            </a:r>
          </a:p>
          <a:p>
            <a:pPr marL="616860" lvl="1" indent="-168235">
              <a:buFont typeface="Arial" panose="020B0604020202020204" pitchFamily="34" charset="0"/>
              <a:buChar char="•"/>
            </a:pPr>
            <a:r>
              <a:rPr lang="en-US" baseline="0" dirty="0" smtClean="0"/>
              <a:t>Walk more by taking the stairs instead of the elevator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F9D-C631-4320-A737-3D4A86285C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 defTabSz="89725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is a call to action for families, communities and health professionals to work together to address the challenges facing our fastest growing demographic.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857-FA64-4F5A-9DB7-D61AF0D1B7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The Healthy Eating and Physical Activity Standards help</a:t>
            </a:r>
            <a:r>
              <a:rPr lang="en-US" b="0" baseline="0" dirty="0" smtClean="0">
                <a:solidFill>
                  <a:schemeClr val="tx1"/>
                </a:solidFill>
              </a:rPr>
              <a:t> reshape classrooms and afterschool programs to promote healthy behaviors.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Teaching students about healthy lifestyles—including healthy eating and physical activity—at an early age helps today's students become healthy adults in the future.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Among the recommended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Serving fruits and vegetables (fresh, frozen or canned) as options instead of cake, cookies, candy and chips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Offering water as the preferred drink option during snack times instead of juices, punch boxes or soda.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Dedicating at least 20 percent or at least 30 minutes of morning or afterschool program time to physical activity (60 minutes for a full day program).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Ensuring that daily physical activity time includes aerobic and age-appropriate muscle and bone strengthening and cardio-respiratory fitness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E0A0-6448-42FF-A6F4-D368FED917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5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The Healthy Eating and Physical Activity Standards help</a:t>
            </a:r>
            <a:r>
              <a:rPr lang="en-US" b="0" baseline="0" dirty="0" smtClean="0">
                <a:solidFill>
                  <a:schemeClr val="tx1"/>
                </a:solidFill>
              </a:rPr>
              <a:t> reshape classrooms and afterschool programs to promote healthy behaviors.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Teaching students about healthy lifestyles—including healthy eating and physical activity—at an early age helps today's students become healthy adults in the future.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Among the recommended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Serving fruits and vegetables (fresh, frozen or canned) as options instead of cake, cookies, candy and chips 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Offering water as the preferred drink option during snack times instead of juices, punch boxes or soda.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Dedicating at least 20 percent or at least 30 minutes of morning or afterschool program time to physical activity (60 minutes for a full day program).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Ensuring that daily physical activity time includes aerobic and age-appropriate muscle and bone strengthening and cardio-respiratory fitness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E0A0-6448-42FF-A6F4-D368FED917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banner of Healthiest Weight Florida, we’ve initiated efforts across Florida to help create healthier environments for Florida’s children and families: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all Places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in All Places Tour is a chance for communities to come together to highlight what each coastal county has to offer when it comes to health.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Florida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Walks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interactive walking challenge designed to engage Florida's county leadership and county staff in physical activity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2,000 mile trek throughout Florida - from Pensacola to Key West).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Healthy Promise Florida</a:t>
            </a:r>
            <a:r>
              <a:rPr lang="en-US" dirty="0" smtClean="0"/>
              <a:t>:</a:t>
            </a:r>
            <a:r>
              <a:rPr lang="en-US" baseline="0" dirty="0" smtClean="0"/>
              <a:t> A</a:t>
            </a:r>
            <a:r>
              <a:rPr lang="en-US" dirty="0" smtClean="0"/>
              <a:t>n interactive campaign promoting commitments to healthy choices during the New Year</a:t>
            </a:r>
            <a:r>
              <a:rPr lang="en-US" baseline="0" dirty="0" smtClean="0"/>
              <a:t> through physical and online message boards.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Ticket to Health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 catalogue of </a:t>
            </a:r>
            <a:r>
              <a:rPr lang="en-US" dirty="0" smtClean="0"/>
              <a:t>Florida's family-friendly attractions that help their guests eat smarter and move more.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Healthy Weight Community</a:t>
            </a:r>
            <a:r>
              <a:rPr lang="en-US" b="1" baseline="0" dirty="0" smtClean="0"/>
              <a:t> Champion Recognition Program</a:t>
            </a:r>
            <a:r>
              <a:rPr lang="en-US" baseline="0" dirty="0" smtClean="0"/>
              <a:t>: DOH recognized 65 communities as 2015 HW Community Champions for implementing policies and reshaping environments for healthier choices.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Breastfeeding Awareness Month and Baby-Friendly Hospitals: </a:t>
            </a:r>
            <a:r>
              <a:rPr lang="en-US" dirty="0" smtClean="0"/>
              <a:t>The Florida Department of Health has partnered with 27 Florida hospitals from 15 counties to participate in Healthiest Weight Florida’s Baby Steps to Baby Friendly Initiative.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programs emphasize the value of approaching Healthiest Weight as a team sport. </a:t>
            </a:r>
            <a:endParaRPr lang="en-US" b="1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AE0A0-6448-42FF-A6F4-D368FED9178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FA26-6907-438A-8F73-97968DCCFA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dirty="0" smtClean="0"/>
              <a:t>Florida</a:t>
            </a:r>
            <a:r>
              <a:rPr lang="en-US" baseline="0" dirty="0" smtClean="0"/>
              <a:t> is a leader in the Southeast Region in terms of healthiest weight and is the only one in the region to have obesity rates less than 30%.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F9D-C631-4320-A737-3D4A86285C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2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E294E-3F6B-4035-9F56-B4E93F0F4EFF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760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anose="020B0604020202020204" pitchFamily="34" charset="0"/>
              <a:buChar char="•"/>
            </a:pPr>
            <a:r>
              <a:rPr lang="en-US" dirty="0" smtClean="0"/>
              <a:t>1200 miles of coastline (2</a:t>
            </a:r>
            <a:r>
              <a:rPr lang="en-US" baseline="30000" dirty="0" smtClean="0"/>
              <a:t>nd</a:t>
            </a:r>
            <a:r>
              <a:rPr lang="en-US" dirty="0" smtClean="0"/>
              <a:t> behind Alaska)</a:t>
            </a:r>
          </a:p>
          <a:p>
            <a:pPr marL="171421" indent="-171421">
              <a:buFont typeface="Arial" panose="020B0604020202020204" pitchFamily="34" charset="0"/>
              <a:buChar char="•"/>
            </a:pPr>
            <a:r>
              <a:rPr lang="en-US" dirty="0" smtClean="0"/>
              <a:t>800 miles from Pensacola to Key West</a:t>
            </a:r>
          </a:p>
          <a:p>
            <a:pPr marL="171421" indent="-171421">
              <a:buFont typeface="Arial" panose="020B0604020202020204" pitchFamily="34" charset="0"/>
              <a:buChar char="•"/>
            </a:pPr>
            <a:r>
              <a:rPr lang="en-US" dirty="0" smtClean="0"/>
              <a:t>90% live in urban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857-FA64-4F5A-9DB7-D61AF0D1B7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72">
              <a:defRPr/>
            </a:pPr>
            <a:r>
              <a:rPr lang="en-US" b="1" dirty="0" smtClean="0"/>
              <a:t>Transition: </a:t>
            </a:r>
            <a:r>
              <a:rPr lang="en-US" dirty="0" smtClean="0"/>
              <a:t>What attracts many of those residents</a:t>
            </a:r>
            <a:r>
              <a:rPr lang="en-US" baseline="0" dirty="0" smtClean="0"/>
              <a:t> and visitors to our state is its geographic diversity and beauty.</a:t>
            </a:r>
          </a:p>
          <a:p>
            <a:pPr defTabSz="931672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71665-23B9-4346-B5F9-931F51CBB8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857-FA64-4F5A-9DB7-D61AF0D1B7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dirty="0" smtClean="0"/>
              <a:t>For 30 years</a:t>
            </a:r>
            <a:r>
              <a:rPr lang="en-US" baseline="0" dirty="0" smtClean="0"/>
              <a:t> people have been told to eat less and exercise, yet the obesity rate has tripled.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to get beyond just saying eat less and exercise more.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baseline="0" dirty="0" smtClean="0"/>
              <a:t>There is a flawed assumption that health is health care.</a:t>
            </a:r>
            <a:endParaRPr lang="en-US" dirty="0" smtClean="0"/>
          </a:p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dirty="0" smtClean="0"/>
              <a:t>Stress</a:t>
            </a:r>
            <a:r>
              <a:rPr lang="en-US" baseline="0" dirty="0" smtClean="0"/>
              <a:t> the importance of health care professionals in molding behaviors.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F9D-C631-4320-A737-3D4A86285C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9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anose="020B0604020202020204" pitchFamily="34" charset="0"/>
              <a:buChar char="•"/>
            </a:pPr>
            <a:r>
              <a:rPr lang="en-US" dirty="0" smtClean="0"/>
              <a:t>As we survey the health landscape,</a:t>
            </a:r>
            <a:r>
              <a:rPr lang="en-US" baseline="0" dirty="0" smtClean="0"/>
              <a:t> we see weight at the no.1 public health threat that challenges the bright future of Florida.</a:t>
            </a:r>
          </a:p>
          <a:p>
            <a:pPr marL="168235" indent="-168235" defTabSz="89725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We know that people at an unhealthy weight live sicker and die younger and affect livelihoods that support Florida’s families.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F9D-C631-4320-A737-3D4A86285C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FA26-6907-438A-8F73-97968DCCFA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That is why your Department of Health launched Healthiest Weight Florida last year. </a:t>
            </a:r>
          </a:p>
          <a:p>
            <a:pPr marL="171431" indent="-171431">
              <a:buFont typeface="Arial" panose="020B0604020202020204" pitchFamily="34" charset="0"/>
              <a:buChar char="•"/>
            </a:pPr>
            <a:r>
              <a:rPr lang="en-US" dirty="0" smtClean="0"/>
              <a:t>Healthiest Weight Florida is a public-private collaboration bringing together state agencies, local governments, businesses, schools, not-for-profit organizations, faith-based groups, health care professionals and entire communities to help Florida’s children, adults and families make consistent, informed choices about healthy eating and active living.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1F9D-C631-4320-A737-3D4A86285C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 defTabSz="89725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is a call to action for families, communities and health professionals to work together to address the challenges facing our fastest growing demographic.</a:t>
            </a:r>
          </a:p>
          <a:p>
            <a:pPr marL="168235" indent="-16823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857-FA64-4F5A-9DB7-D61AF0D1B7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B30-972F-41FB-8990-1084B51617FE}" type="datetime1">
              <a:rPr lang="en-US" smtClean="0"/>
              <a:t>9/11/2015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 baseline="0">
                <a:solidFill>
                  <a:schemeClr val="accent1"/>
                </a:solidFill>
              </a:defRPr>
            </a:lvl1pPr>
          </a:lstStyle>
          <a:p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62" y="323088"/>
            <a:ext cx="914400" cy="9342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38C8-8317-4EAD-9BB5-EB6A06D1ACAC}" type="datetime1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3061-FD46-41E1-B079-1F204C9D9554}" type="datetime1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F7A1A-FAE4-4B5F-987F-0F6D62E7830A}" type="datetime1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2824-6DD0-482B-8294-68E04D923539}" type="datetime1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7DE6-DC16-4C3B-81AB-EAD0F6AF9D9D}" type="datetime1">
              <a:rPr lang="en-US" smtClean="0"/>
              <a:t>9/11/2015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268429-0A9C-4DA0-9F0C-DC730FF09A74}" type="datetime1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594D-8601-40FA-94E0-3A6C74F7560F}" type="datetime1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553A-6980-4B18-BB3E-ED90894B6724}" type="datetime1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D15B-4267-46A5-AFC1-0C36AE56CE42}" type="datetime1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81F7-924C-4216-996C-13D1D447EB74}" type="datetime1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49F32B-2A45-477E-A365-642489C25650}" type="datetime1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rgbClr val="F78E1E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CC1EA5-D00D-45DA-A4B7-0D2E34B2852F}" type="datetime1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>
              <a:solidFill>
                <a:srgbClr val="F78E1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F78E1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F78E1E"/>
                </a:solidFill>
              </a:defRPr>
            </a:lvl1pPr>
          </a:lstStyle>
          <a:p>
            <a:fld id="{C55355FC-4CFD-4FC1-8CFF-08F2E808D7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53" y="228600"/>
            <a:ext cx="538019" cy="549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0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ateofobesity.org/states/f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"/>
            <a:ext cx="8001000" cy="18288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Creating Healthy Opportunities for Children</a:t>
            </a:r>
            <a:endParaRPr lang="en-US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 Summit 2015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H. Armstrong, MD, FACS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Surgeon General &amp; Secretary 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Health</a:t>
            </a:r>
          </a:p>
          <a:p>
            <a:pPr algn="ctr"/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Weight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8" y="1752600"/>
            <a:ext cx="5736432" cy="4038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5791200"/>
            <a:ext cx="661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35%					        62.8%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43" y="1447800"/>
            <a:ext cx="6721713" cy="31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Settings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1600200"/>
            <a:ext cx="5410200" cy="4724400"/>
            <a:chOff x="1905000" y="762000"/>
            <a:chExt cx="5719354" cy="5181600"/>
          </a:xfrm>
        </p:grpSpPr>
        <p:sp>
          <p:nvSpPr>
            <p:cNvPr id="4" name="Oval 3"/>
            <p:cNvSpPr/>
            <p:nvPr/>
          </p:nvSpPr>
          <p:spPr>
            <a:xfrm>
              <a:off x="3505200" y="762000"/>
              <a:ext cx="2362200" cy="24384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Physical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Activity</a:t>
              </a:r>
            </a:p>
            <a:p>
              <a:pPr algn="ctr"/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05000" y="2133600"/>
              <a:ext cx="2362200" cy="24384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School</a:t>
              </a:r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3505200"/>
              <a:ext cx="2362200" cy="24384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Food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beverage</a:t>
              </a:r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181599" y="2057400"/>
              <a:ext cx="2442755" cy="2438400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Workplace</a:t>
              </a:r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2286000"/>
              <a:ext cx="914400" cy="21336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</a:t>
              </a:r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10183542"/>
              </p:ext>
            </p:extLst>
          </p:nvPr>
        </p:nvGraphicFramePr>
        <p:xfrm>
          <a:off x="1371600" y="1651351"/>
          <a:ext cx="66294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651351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per week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2.1 million ages 10-18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8863" y="5593276"/>
            <a:ext cx="470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592,200 weight challenged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Healthiest Weight Florida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pic>
        <p:nvPicPr>
          <p:cNvPr id="14" name="Picture 13" descr="Puzzle-pie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726462"/>
            <a:ext cx="2587007" cy="157102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 descr="Healthy Weight Community Champion 2014 Recognition Progr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 bwMode="auto">
          <a:xfrm>
            <a:off x="1234770" y="4711091"/>
            <a:ext cx="3294209" cy="156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rmstrongjh\AppData\Local\Microsoft\Windows\INetCache\IE\MQI0SNKP\original_smiley_fac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26" y="1566783"/>
            <a:ext cx="1358707" cy="13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armstrongjh\AppData\Local\Microsoft\Windows\INetCache\IE\239VU3S0\team-building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5318" r="12392" b="11056"/>
          <a:stretch/>
        </p:blipFill>
        <p:spPr bwMode="auto">
          <a:xfrm>
            <a:off x="6477000" y="1541575"/>
            <a:ext cx="1378424" cy="12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armstrongjh\AppData\Local\Microsoft\Windows\INetCache\IE\LDZDFGFE\people-together-arrow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0" b="20030"/>
          <a:stretch/>
        </p:blipFill>
        <p:spPr bwMode="auto">
          <a:xfrm>
            <a:off x="838200" y="1533614"/>
            <a:ext cx="2203325" cy="10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set goals | eat your colors | move more, sit le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5490"/>
            <a:ext cx="7076760" cy="18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36576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Empower Floridians to make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healthy eating &amp; active living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the norm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 things today (&amp; everyday)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b="4973"/>
          <a:stretch/>
        </p:blipFill>
        <p:spPr>
          <a:xfrm>
            <a:off x="3581400" y="3124200"/>
            <a:ext cx="1927225" cy="139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2077" r="6604" b="6225"/>
          <a:stretch/>
        </p:blipFill>
        <p:spPr>
          <a:xfrm>
            <a:off x="3962400" y="1524000"/>
            <a:ext cx="1165258" cy="14859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4818" name="Picture 2" descr="http://images.clipartpanda.com/walking-feet-clipart-walking-man-colors-1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19600"/>
            <a:ext cx="2743200" cy="183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205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Healthy eating &amp;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physical activity standards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HEPA standards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21F-8E16-4509-A948-9D40B63ACC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247034"/>
            <a:ext cx="6367272" cy="4904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Beverages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Family engagement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Food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Infant feeding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Physical activity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Screen time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94" y="1467697"/>
            <a:ext cx="2817801" cy="2113703"/>
          </a:xfrm>
          <a:prstGeom prst="rect">
            <a:avLst/>
          </a:prstGeom>
        </p:spPr>
      </p:pic>
      <p:pic>
        <p:nvPicPr>
          <p:cNvPr id="9" name="Picture 2" descr="https://feltsocute.files.wordpress.com/2010/11/guacamo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94" y="3840882"/>
            <a:ext cx="2817801" cy="217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HEPA principles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21F-8E16-4509-A948-9D40B63ACC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02564" y="1527538"/>
            <a:ext cx="6367272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All settings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</a:rPr>
              <a:t>Adult modeling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Age specificity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Repetition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Time awareness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22" y="2209800"/>
            <a:ext cx="422754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386" name="Picture 2" descr="http://photos.photosig.com/photos/59/74/2437459-82b346cf6354df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550" y="2273823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#4 GDP in US; #19 in world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363" name="AutoShape 3" descr="http://www.recordsresultsrealestate.com/wp-content/uploads/2014/07/VisitFlorida.jpg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5981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C:\Users\Armstrong\Pictures\VisitFlorida.jpg"/>
          <p:cNvPicPr>
            <a:picLocks noChangeAspect="1" noChangeArrowheads="1"/>
          </p:cNvPicPr>
          <p:nvPr/>
        </p:nvPicPr>
        <p:blipFill>
          <a:blip r:embed="rId3" cstate="print"/>
          <a:srcRect l="2083" t="33333" b="36111"/>
          <a:stretch>
            <a:fillRect/>
          </a:stretch>
        </p:blipFill>
        <p:spPr bwMode="auto">
          <a:xfrm>
            <a:off x="990600" y="3962400"/>
            <a:ext cx="716280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1264245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917,400 jobs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21F-8E16-4509-A948-9D40B63ACC1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764">
            <a:off x="6096000" y="2362200"/>
            <a:ext cx="2770346" cy="1421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6442"/>
            <a:ext cx="2272862" cy="25006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9788" y="345999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www.HealthiestWeightFL.com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t="3986" r="6650"/>
          <a:stretch/>
        </p:blipFill>
        <p:spPr>
          <a:xfrm>
            <a:off x="3155730" y="1956442"/>
            <a:ext cx="2787869" cy="2988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059424"/>
            <a:ext cx="5208746" cy="10903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Measurement matters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1860" name="Picture 4" descr="http://walkertracker.com/blog/wp-content/uploads/2015/04/351162-garmin-vivof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44969"/>
            <a:ext cx="2868930" cy="2276929"/>
          </a:xfrm>
          <a:prstGeom prst="rect">
            <a:avLst/>
          </a:prstGeom>
          <a:noFill/>
        </p:spPr>
      </p:pic>
      <p:pic>
        <p:nvPicPr>
          <p:cNvPr id="121864" name="Picture 8" descr="bmi bathroom sc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427767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From #19 to #14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21F-8E16-4509-A948-9D40B63ACC1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065837" cy="4013200"/>
          </a:xfrm>
        </p:spPr>
      </p:pic>
      <p:sp>
        <p:nvSpPr>
          <p:cNvPr id="6" name="TextBox 5"/>
          <p:cNvSpPr txBox="1"/>
          <p:nvPr/>
        </p:nvSpPr>
        <p:spPr>
          <a:xfrm>
            <a:off x="1295400" y="5715000"/>
            <a:ext cx="680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http://stateofobesity.org/states/fl/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(2014)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3886200"/>
            <a:ext cx="1066800" cy="914400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1E66F-E745-4EA7-91D6-D95E65A8457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71" name="Rectangle 7"/>
          <p:cNvSpPr>
            <a:spLocks noGrp="1"/>
          </p:cNvSpPr>
          <p:nvPr>
            <p:ph type="title" idx="4294967295"/>
          </p:nvPr>
        </p:nvSpPr>
        <p:spPr>
          <a:xfrm>
            <a:off x="533400" y="41148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best way to predict </a:t>
            </a:r>
            <a:b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 future is to create it.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Peter </a:t>
            </a:r>
            <a:r>
              <a:rPr lang="en-US" sz="31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Drucker</a:t>
            </a:r>
            <a:endParaRPr lang="en-US" sz="31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pic>
        <p:nvPicPr>
          <p:cNvPr id="7" name="Picture 6" descr="DOH br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0"/>
            <a:ext cx="240744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Florida 1889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Flo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510022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4114800"/>
            <a:ext cx="28194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270,000 residents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visitors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 yrs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Florida 2015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8848" cy="4572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Final Florida 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34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3200400"/>
            <a:ext cx="556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19.9 million residents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4.5 million children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tabLst/>
              <a:defRPr/>
            </a:pPr>
            <a:endParaRPr lang="en-US" sz="27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5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79 years</a:t>
            </a:r>
          </a:p>
        </p:txBody>
      </p:sp>
    </p:spTree>
    <p:extLst>
      <p:ext uri="{BB962C8B-B14F-4D97-AF65-F5344CB8AC3E}">
        <p14:creationId xmlns:p14="http://schemas.microsoft.com/office/powerpoint/2010/main" val="19587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Florida demographics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943350" cy="3943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14800" cy="45259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800" dirty="0" smtClean="0">
                <a:solidFill>
                  <a:srgbClr val="002060"/>
                </a:solidFill>
              </a:rPr>
              <a:t>22% &lt; 18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18%  &gt; 65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23% </a:t>
            </a:r>
            <a:r>
              <a:rPr lang="en-US" sz="2800" dirty="0">
                <a:solidFill>
                  <a:srgbClr val="002060"/>
                </a:solidFill>
              </a:rPr>
              <a:t>Hispanic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17% </a:t>
            </a:r>
            <a:r>
              <a:rPr lang="en-US" sz="2800" dirty="0">
                <a:solidFill>
                  <a:srgbClr val="002060"/>
                </a:solidFill>
              </a:rPr>
              <a:t>African American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92A4-FAB3-47C7-B1D4-23A526EB89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876800"/>
            <a:ext cx="25908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15 K employees</a:t>
            </a:r>
          </a:p>
          <a:p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$2.9 B budget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barnes-carteral\Desktop\fl health_c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964" y="1143000"/>
            <a:ext cx="1371600" cy="14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Top causes of death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5757672" cy="45689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Heart disease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Cancer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Chronic </a:t>
            </a:r>
            <a:r>
              <a:rPr lang="en-US" dirty="0">
                <a:solidFill>
                  <a:srgbClr val="002060"/>
                </a:solidFill>
              </a:rPr>
              <a:t>lung disease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Stroke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Unintentional </a:t>
            </a:r>
            <a:r>
              <a:rPr lang="en-US" dirty="0">
                <a:solidFill>
                  <a:srgbClr val="002060"/>
                </a:solidFill>
              </a:rPr>
              <a:t>Injury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81200"/>
            <a:ext cx="6629400" cy="16764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To extend life &amp;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improve quality of life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Determinants of health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>
            <a:fillRect/>
          </a:stretch>
        </p:blipFill>
        <p:spPr bwMode="auto">
          <a:xfrm>
            <a:off x="2286000" y="1600200"/>
            <a:ext cx="4659313" cy="43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9-1-15 HEPA Copyright John H Armstrong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81400" y="5338978"/>
            <a:ext cx="1706880" cy="64008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55FC-4CFD-4FC1-8CFF-08F2E808D7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nd-6">
  <a:themeElements>
    <a:clrScheme name="Custom 13">
      <a:dk1>
        <a:sysClr val="windowText" lastClr="000000"/>
      </a:dk1>
      <a:lt1>
        <a:sysClr val="window" lastClr="FFFFFF"/>
      </a:lt1>
      <a:dk2>
        <a:srgbClr val="575F6D"/>
      </a:dk2>
      <a:lt2>
        <a:srgbClr val="FFFDEA"/>
      </a:lt2>
      <a:accent1>
        <a:srgbClr val="00A0AF"/>
      </a:accent1>
      <a:accent2>
        <a:srgbClr val="7ED0E0"/>
      </a:accent2>
      <a:accent3>
        <a:srgbClr val="F78E1E"/>
      </a:accent3>
      <a:accent4>
        <a:srgbClr val="FFF797"/>
      </a:accent4>
      <a:accent5>
        <a:srgbClr val="00A0AF"/>
      </a:accent5>
      <a:accent6>
        <a:srgbClr val="777C84"/>
      </a:accent6>
      <a:hlink>
        <a:srgbClr val="00A0AF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Brand-6</Template>
  <TotalTime>2276</TotalTime>
  <Words>1051</Words>
  <Application>Microsoft Office PowerPoint</Application>
  <PresentationFormat>On-screen Show (4:3)</PresentationFormat>
  <Paragraphs>196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Brand-6</vt:lpstr>
      <vt:lpstr>Creating Healthy Opportunities for Children</vt:lpstr>
      <vt:lpstr>PowerPoint Presentation</vt:lpstr>
      <vt:lpstr>Florida 1889</vt:lpstr>
      <vt:lpstr>Florida 2015</vt:lpstr>
      <vt:lpstr>Florida demographics</vt:lpstr>
      <vt:lpstr>PowerPoint Presentation</vt:lpstr>
      <vt:lpstr>Top causes of death</vt:lpstr>
      <vt:lpstr>To extend life &amp;  improve quality of life</vt:lpstr>
      <vt:lpstr>Determinants of health</vt:lpstr>
      <vt:lpstr>Weight</vt:lpstr>
      <vt:lpstr>PowerPoint Presentation</vt:lpstr>
      <vt:lpstr>Settings</vt:lpstr>
      <vt:lpstr>2.1 million ages 10-18</vt:lpstr>
      <vt:lpstr>Healthiest Weight Florida</vt:lpstr>
      <vt:lpstr>Empower Floridians to make  healthy eating &amp; active living  the norm </vt:lpstr>
      <vt:lpstr>3 things today (&amp; everyday)</vt:lpstr>
      <vt:lpstr>Healthy eating &amp;  physical activity standards</vt:lpstr>
      <vt:lpstr>HEPA standards</vt:lpstr>
      <vt:lpstr>HEPA principles</vt:lpstr>
      <vt:lpstr>PowerPoint Presentation</vt:lpstr>
      <vt:lpstr>PowerPoint Presentation</vt:lpstr>
      <vt:lpstr>PowerPoint Presentation</vt:lpstr>
      <vt:lpstr>Measurement matters</vt:lpstr>
      <vt:lpstr>From #19 to #14</vt:lpstr>
      <vt:lpstr>The best way to predict  your future is to create it. Peter Drucker</vt:lpstr>
    </vt:vector>
  </TitlesOfParts>
  <Company>Florida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Elderly: A Public Policy Point of View</dc:title>
  <dc:creator>Wlodarczyk, Agata</dc:creator>
  <cp:lastModifiedBy>Eleanor Warmack</cp:lastModifiedBy>
  <cp:revision>142</cp:revision>
  <dcterms:created xsi:type="dcterms:W3CDTF">2013-09-05T15:18:35Z</dcterms:created>
  <dcterms:modified xsi:type="dcterms:W3CDTF">2015-09-11T15:49:19Z</dcterms:modified>
</cp:coreProperties>
</file>