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7"/>
  </p:notesMasterIdLst>
  <p:sldIdLst>
    <p:sldId id="264" r:id="rId3"/>
    <p:sldId id="260" r:id="rId4"/>
    <p:sldId id="262" r:id="rId5"/>
    <p:sldId id="265" r:id="rId6"/>
  </p:sldIdLst>
  <p:sldSz cx="9144000" cy="6858000" type="screen4x3"/>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66" autoAdjust="0"/>
  </p:normalViewPr>
  <p:slideViewPr>
    <p:cSldViewPr>
      <p:cViewPr>
        <p:scale>
          <a:sx n="66" d="100"/>
          <a:sy n="66" d="100"/>
        </p:scale>
        <p:origin x="-2296"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tags" Target="tags/tag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2B7FD2-4972-4595-804D-22351427AB37}" type="datetimeFigureOut">
              <a:rPr lang="en-US" smtClean="0"/>
              <a:t>8/24/15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B25E12-2CDA-4E93-880B-5E23C7711A76}" type="slidenum">
              <a:rPr lang="en-US" smtClean="0"/>
              <a:t>‹#›</a:t>
            </a:fld>
            <a:endParaRPr lang="en-US"/>
          </a:p>
        </p:txBody>
      </p:sp>
    </p:spTree>
    <p:extLst>
      <p:ext uri="{BB962C8B-B14F-4D97-AF65-F5344CB8AC3E}">
        <p14:creationId xmlns:p14="http://schemas.microsoft.com/office/powerpoint/2010/main" val="131250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b="1" dirty="0" smtClean="0">
                <a:solidFill>
                  <a:srgbClr val="002060"/>
                </a:solidFill>
              </a:rPr>
              <a:t>Food Access Mapping Project</a:t>
            </a:r>
          </a:p>
          <a:p>
            <a:endParaRPr lang="en-US" sz="1100" b="1" dirty="0" smtClean="0">
              <a:solidFill>
                <a:srgbClr val="002060"/>
              </a:solidFill>
            </a:endParaRPr>
          </a:p>
          <a:p>
            <a:pPr marL="914400" lvl="1" indent="-457200">
              <a:buFont typeface="Arial" panose="020B0604020202020204" pitchFamily="34" charset="0"/>
              <a:buChar char="•"/>
            </a:pPr>
            <a:r>
              <a:rPr lang="en-US" sz="2000" dirty="0" smtClean="0"/>
              <a:t>GIS Mapping of all food insecurity indicators and food access assets throughout the State, including:</a:t>
            </a:r>
          </a:p>
          <a:p>
            <a:pPr marL="1371600" lvl="2" indent="-457200">
              <a:buFont typeface="Wingdings" panose="05000000000000000000" pitchFamily="2" charset="2"/>
              <a:buChar char="ü"/>
            </a:pPr>
            <a:r>
              <a:rPr lang="en-US" sz="2000" dirty="0" smtClean="0"/>
              <a:t>Federally-Qualified, Free, and County Health Clinics</a:t>
            </a:r>
          </a:p>
          <a:p>
            <a:pPr marL="1371600" lvl="2" indent="-457200">
              <a:buFont typeface="Wingdings" panose="05000000000000000000" pitchFamily="2" charset="2"/>
              <a:buChar char="ü"/>
            </a:pPr>
            <a:r>
              <a:rPr lang="en-US" sz="2000" dirty="0" smtClean="0"/>
              <a:t>Farmers Markets </a:t>
            </a:r>
          </a:p>
          <a:p>
            <a:pPr marL="1371600" lvl="2" indent="-457200">
              <a:buFont typeface="Wingdings" panose="05000000000000000000" pitchFamily="2" charset="2"/>
              <a:buChar char="ü"/>
            </a:pPr>
            <a:r>
              <a:rPr lang="en-US" sz="2000" dirty="0" smtClean="0"/>
              <a:t>Food Banks</a:t>
            </a:r>
          </a:p>
          <a:p>
            <a:pPr marL="1371600" lvl="2" indent="-457200">
              <a:buFont typeface="Wingdings" panose="05000000000000000000" pitchFamily="2" charset="2"/>
              <a:buChar char="ü"/>
            </a:pPr>
            <a:r>
              <a:rPr lang="en-US" sz="2000" dirty="0" smtClean="0"/>
              <a:t>Food Pantries &amp; Soup Kitchens</a:t>
            </a:r>
          </a:p>
          <a:p>
            <a:pPr marL="1371600" lvl="2" indent="-457200">
              <a:buFont typeface="Wingdings" panose="05000000000000000000" pitchFamily="2" charset="2"/>
              <a:buChar char="ü"/>
            </a:pPr>
            <a:r>
              <a:rPr lang="en-US" sz="2000" dirty="0" smtClean="0"/>
              <a:t>Title I/Failing Schools</a:t>
            </a:r>
          </a:p>
          <a:p>
            <a:pPr marL="1371600" lvl="2" indent="-457200">
              <a:buFont typeface="Wingdings" panose="05000000000000000000" pitchFamily="2" charset="2"/>
              <a:buChar char="ü"/>
            </a:pPr>
            <a:r>
              <a:rPr lang="en-US" sz="2000" dirty="0" smtClean="0"/>
              <a:t>Child Nutrition Programs</a:t>
            </a:r>
          </a:p>
          <a:p>
            <a:pPr marL="1371600" lvl="2" indent="-457200">
              <a:buFont typeface="Wingdings" panose="05000000000000000000" pitchFamily="2" charset="2"/>
              <a:buChar char="ü"/>
            </a:pPr>
            <a:r>
              <a:rPr lang="en-US" sz="2000" dirty="0" smtClean="0"/>
              <a:t>Senior Feeding Programs</a:t>
            </a:r>
          </a:p>
          <a:p>
            <a:pPr marL="1371600" lvl="2" indent="-457200">
              <a:buFont typeface="Wingdings" panose="05000000000000000000" pitchFamily="2" charset="2"/>
              <a:buChar char="ü"/>
            </a:pPr>
            <a:endParaRPr lang="en-US" sz="2000" dirty="0" smtClean="0"/>
          </a:p>
          <a:p>
            <a:pPr marL="914400" lvl="1" indent="-457200">
              <a:buFont typeface="Arial" panose="020B0604020202020204" pitchFamily="34" charset="0"/>
              <a:buChar char="•"/>
            </a:pPr>
            <a:r>
              <a:rPr lang="en-US" sz="2000" dirty="0" smtClean="0"/>
              <a:t>Asset data is layered over food desert census tracts with the highest diabetes death rates and highest number of Supplemental Nutrition Assistance Program (SNAP) eligible households with children and seniors</a:t>
            </a:r>
          </a:p>
          <a:p>
            <a:pPr marL="1371600" lvl="2" indent="-457200">
              <a:buFont typeface="Wingdings" panose="05000000000000000000" pitchFamily="2" charset="2"/>
              <a:buChar char="ü"/>
            </a:pPr>
            <a:r>
              <a:rPr lang="en-US" sz="2000" dirty="0" smtClean="0"/>
              <a:t>0</a:t>
            </a:r>
          </a:p>
          <a:p>
            <a:pPr defTabSz="897301">
              <a:defRPr/>
            </a:pPr>
            <a:endParaRPr lang="en-US" baseline="0" dirty="0" smtClean="0"/>
          </a:p>
        </p:txBody>
      </p:sp>
      <p:sp>
        <p:nvSpPr>
          <p:cNvPr id="5" name="Footer Placeholder 4"/>
          <p:cNvSpPr>
            <a:spLocks noGrp="1"/>
          </p:cNvSpPr>
          <p:nvPr>
            <p:ph type="ftr" sz="quarter" idx="11"/>
          </p:nvPr>
        </p:nvSpPr>
        <p:spPr/>
        <p:txBody>
          <a:bodyPr/>
          <a:lstStyle/>
          <a:p>
            <a:r>
              <a:rPr lang="en-US" dirty="0" smtClean="0">
                <a:solidFill>
                  <a:prstClr val="black"/>
                </a:solidFill>
              </a:rPr>
              <a:t>1</a:t>
            </a: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kern="1200" dirty="0" smtClean="0">
                <a:solidFill>
                  <a:schemeClr val="tx1"/>
                </a:solidFill>
                <a:latin typeface="+mn-lt"/>
                <a:ea typeface="+mn-ea"/>
                <a:cs typeface="+mn-cs"/>
              </a:rPr>
              <a:t>The Florida Farm to School initiative</a:t>
            </a:r>
            <a:r>
              <a:rPr lang="en-US" sz="1200" kern="1200" baseline="0" dirty="0" smtClean="0">
                <a:solidFill>
                  <a:schemeClr val="tx1"/>
                </a:solidFill>
                <a:latin typeface="+mn-lt"/>
                <a:ea typeface="+mn-ea"/>
                <a:cs typeface="+mn-cs"/>
              </a:rPr>
              <a:t> is no different that of the federal efforts. The mission for the Florida Farm to School program is</a:t>
            </a:r>
            <a:r>
              <a:rPr lang="en-US" sz="1200" kern="1200" dirty="0" smtClean="0">
                <a:solidFill>
                  <a:schemeClr val="tx1"/>
                </a:solidFill>
                <a:latin typeface="+mn-lt"/>
                <a:ea typeface="+mn-ea"/>
                <a:cs typeface="+mn-cs"/>
              </a:rPr>
              <a:t> to increase the volume of fresh and nutritious Florida products offered in the schools and to promote opportunities for schools and local farmers to work together.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Farm to School programs exist throughout Florida in school districts of all sizes – large and small, rural and urban alike.</a:t>
            </a:r>
            <a:r>
              <a:rPr lang="en-US" sz="1200" kern="1200" baseline="0" dirty="0" smtClean="0">
                <a:solidFill>
                  <a:schemeClr val="tx1"/>
                </a:solidFill>
                <a:latin typeface="+mn-lt"/>
                <a:ea typeface="+mn-ea"/>
                <a:cs typeface="+mn-cs"/>
              </a:rPr>
              <a:t> Sponsors who participate on the National School Lunch Program are encouraged to work with the Florida Department of Agriculture and Consumer Services when deciding to implement or expand farm to school efforts. Let’s take a further look at what is happening in the state.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10C225-EEBA-4FE3-B46F-AFD5BE7FDAC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751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title"/>
          </p:nvPr>
        </p:nvSpPr>
        <p:spPr>
          <a:xfrm>
            <a:off x="457200" y="2057400"/>
            <a:ext cx="8229600" cy="2667000"/>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7164668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Text, and Pic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752600"/>
            <a:ext cx="3962400" cy="38100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457200" y="792162"/>
            <a:ext cx="8229600" cy="731838"/>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Picture Placeholder 4"/>
          <p:cNvSpPr>
            <a:spLocks noGrp="1"/>
          </p:cNvSpPr>
          <p:nvPr>
            <p:ph type="pic" sz="quarter" idx="10"/>
          </p:nvPr>
        </p:nvSpPr>
        <p:spPr>
          <a:xfrm>
            <a:off x="1219200" y="1752600"/>
            <a:ext cx="3352800" cy="3810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TextBox 5"/>
          <p:cNvSpPr txBox="1"/>
          <p:nvPr userDrawn="1"/>
        </p:nvSpPr>
        <p:spPr>
          <a:xfrm>
            <a:off x="3117011" y="6009736"/>
            <a:ext cx="3429000" cy="369332"/>
          </a:xfrm>
          <a:prstGeom prst="rect">
            <a:avLst/>
          </a:prstGeom>
          <a:noFill/>
        </p:spPr>
        <p:txBody>
          <a:bodyPr wrap="square" rtlCol="0">
            <a:spAutoFit/>
          </a:bodyPr>
          <a:lstStyle/>
          <a:p>
            <a:pPr algn="ctr"/>
            <a:r>
              <a:rPr lang="en-US" dirty="0" smtClean="0">
                <a:solidFill>
                  <a:srgbClr val="F79646"/>
                </a:solidFill>
              </a:rPr>
              <a:t>Title of Presentation</a:t>
            </a:r>
          </a:p>
        </p:txBody>
      </p:sp>
    </p:spTree>
    <p:extLst>
      <p:ext uri="{BB962C8B-B14F-4D97-AF65-F5344CB8AC3E}">
        <p14:creationId xmlns:p14="http://schemas.microsoft.com/office/powerpoint/2010/main" val="145066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792162"/>
            <a:ext cx="8229600" cy="731838"/>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1219200" y="1905000"/>
            <a:ext cx="7467600" cy="36576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801963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Text, and Pic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752601"/>
            <a:ext cx="3962400" cy="38100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792162"/>
            <a:ext cx="8229600" cy="731838"/>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Picture Placeholder 4"/>
          <p:cNvSpPr>
            <a:spLocks noGrp="1"/>
          </p:cNvSpPr>
          <p:nvPr>
            <p:ph type="pic" sz="quarter" idx="10"/>
          </p:nvPr>
        </p:nvSpPr>
        <p:spPr>
          <a:xfrm>
            <a:off x="5334000" y="1752600"/>
            <a:ext cx="3352800" cy="3810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TextBox 5"/>
          <p:cNvSpPr txBox="1"/>
          <p:nvPr userDrawn="1"/>
        </p:nvSpPr>
        <p:spPr>
          <a:xfrm>
            <a:off x="3117011" y="6009736"/>
            <a:ext cx="3429000" cy="369332"/>
          </a:xfrm>
          <a:prstGeom prst="rect">
            <a:avLst/>
          </a:prstGeom>
          <a:noFill/>
        </p:spPr>
        <p:txBody>
          <a:bodyPr wrap="square" rtlCol="0">
            <a:spAutoFit/>
          </a:bodyPr>
          <a:lstStyle/>
          <a:p>
            <a:pPr algn="ctr"/>
            <a:r>
              <a:rPr lang="en-US" dirty="0" smtClean="0">
                <a:solidFill>
                  <a:srgbClr val="F79646"/>
                </a:solidFill>
              </a:rPr>
              <a:t>Title of Presentation</a:t>
            </a:r>
          </a:p>
        </p:txBody>
      </p:sp>
    </p:spTree>
    <p:extLst>
      <p:ext uri="{BB962C8B-B14F-4D97-AF65-F5344CB8AC3E}">
        <p14:creationId xmlns:p14="http://schemas.microsoft.com/office/powerpoint/2010/main" val="374784335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Text, and Pic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752600"/>
            <a:ext cx="3962400" cy="38100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457200" y="792162"/>
            <a:ext cx="8229600" cy="731838"/>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Picture Placeholder 4"/>
          <p:cNvSpPr>
            <a:spLocks noGrp="1"/>
          </p:cNvSpPr>
          <p:nvPr>
            <p:ph type="pic" sz="quarter" idx="10"/>
          </p:nvPr>
        </p:nvSpPr>
        <p:spPr>
          <a:xfrm>
            <a:off x="1219200" y="1752600"/>
            <a:ext cx="3352800" cy="3810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TextBox 5"/>
          <p:cNvSpPr txBox="1"/>
          <p:nvPr userDrawn="1"/>
        </p:nvSpPr>
        <p:spPr>
          <a:xfrm>
            <a:off x="3117011" y="6009736"/>
            <a:ext cx="3429000" cy="369332"/>
          </a:xfrm>
          <a:prstGeom prst="rect">
            <a:avLst/>
          </a:prstGeom>
          <a:noFill/>
        </p:spPr>
        <p:txBody>
          <a:bodyPr wrap="square" rtlCol="0">
            <a:spAutoFit/>
          </a:bodyPr>
          <a:lstStyle/>
          <a:p>
            <a:pPr algn="ctr"/>
            <a:r>
              <a:rPr lang="en-US" dirty="0" smtClean="0">
                <a:solidFill>
                  <a:srgbClr val="F79646"/>
                </a:solidFill>
              </a:rPr>
              <a:t>Title of Presentation</a:t>
            </a:r>
          </a:p>
        </p:txBody>
      </p:sp>
    </p:spTree>
    <p:extLst>
      <p:ext uri="{BB962C8B-B14F-4D97-AF65-F5344CB8AC3E}">
        <p14:creationId xmlns:p14="http://schemas.microsoft.com/office/powerpoint/2010/main" val="1867061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5F785A-0790-4C65-AC45-D3F8009CB4B7}" type="datetime1">
              <a:rPr lang="en-US" smtClean="0">
                <a:solidFill>
                  <a:prstClr val="black">
                    <a:tint val="75000"/>
                  </a:prstClr>
                </a:solidFill>
              </a:rPr>
              <a:pPr/>
              <a:t>8/24/15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ECE205-2477-4E0A-AD2A-7B66141901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401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1592AF-69F3-42D7-975C-FA1327C19E15}" type="datetime1">
              <a:rPr lang="en-US" smtClean="0">
                <a:solidFill>
                  <a:prstClr val="black">
                    <a:tint val="75000"/>
                  </a:prstClr>
                </a:solidFill>
              </a:rPr>
              <a:pPr/>
              <a:t>8/24/15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ECE205-2477-4E0A-AD2A-7B66141901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36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title"/>
          </p:nvPr>
        </p:nvSpPr>
        <p:spPr>
          <a:xfrm>
            <a:off x="457200" y="2057400"/>
            <a:ext cx="8229600" cy="2667000"/>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6747823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792162"/>
            <a:ext cx="8229600" cy="731838"/>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1219200" y="1905000"/>
            <a:ext cx="7467600" cy="36576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0024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Text, and Pic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752601"/>
            <a:ext cx="3962400" cy="38100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792162"/>
            <a:ext cx="8229600" cy="731838"/>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Picture Placeholder 4"/>
          <p:cNvSpPr>
            <a:spLocks noGrp="1"/>
          </p:cNvSpPr>
          <p:nvPr>
            <p:ph type="pic" sz="quarter" idx="10"/>
          </p:nvPr>
        </p:nvSpPr>
        <p:spPr>
          <a:xfrm>
            <a:off x="5334000" y="1752600"/>
            <a:ext cx="3352800" cy="3810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TextBox 5"/>
          <p:cNvSpPr txBox="1"/>
          <p:nvPr userDrawn="1"/>
        </p:nvSpPr>
        <p:spPr>
          <a:xfrm>
            <a:off x="3117011" y="6009736"/>
            <a:ext cx="3429000" cy="369332"/>
          </a:xfrm>
          <a:prstGeom prst="rect">
            <a:avLst/>
          </a:prstGeom>
          <a:noFill/>
        </p:spPr>
        <p:txBody>
          <a:bodyPr wrap="square" rtlCol="0">
            <a:spAutoFit/>
          </a:bodyPr>
          <a:lstStyle/>
          <a:p>
            <a:pPr algn="ctr"/>
            <a:r>
              <a:rPr lang="en-US" dirty="0" smtClean="0">
                <a:solidFill>
                  <a:srgbClr val="F79646"/>
                </a:solidFill>
              </a:rPr>
              <a:t>Title of Presentation</a:t>
            </a:r>
          </a:p>
        </p:txBody>
      </p:sp>
    </p:spTree>
    <p:extLst>
      <p:ext uri="{BB962C8B-B14F-4D97-AF65-F5344CB8AC3E}">
        <p14:creationId xmlns:p14="http://schemas.microsoft.com/office/powerpoint/2010/main" val="99421944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theme" Target="../theme/theme2.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3" descr="Powerpoint Footer.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5553075"/>
            <a:ext cx="914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bmp"/>
          <p:cNvPicPr>
            <a:picLocks noChangeAspect="1"/>
          </p:cNvPicPr>
          <p:nvPr userDrawn="1"/>
        </p:nvPicPr>
        <p:blipFill>
          <a:blip r:embed="rId9" cstate="print"/>
          <a:stretch>
            <a:fillRect/>
          </a:stretch>
        </p:blipFill>
        <p:spPr>
          <a:xfrm>
            <a:off x="7848600" y="5486400"/>
            <a:ext cx="1219048" cy="904762"/>
          </a:xfrm>
          <a:prstGeom prst="rect">
            <a:avLst/>
          </a:prstGeom>
        </p:spPr>
      </p:pic>
    </p:spTree>
    <p:extLst>
      <p:ext uri="{BB962C8B-B14F-4D97-AF65-F5344CB8AC3E}">
        <p14:creationId xmlns:p14="http://schemas.microsoft.com/office/powerpoint/2010/main" val="3148151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3" descr="Powerpoint Footer.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5553075"/>
            <a:ext cx="914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bmp"/>
          <p:cNvPicPr>
            <a:picLocks noChangeAspect="1"/>
          </p:cNvPicPr>
          <p:nvPr userDrawn="1"/>
        </p:nvPicPr>
        <p:blipFill>
          <a:blip r:embed="rId7" cstate="print"/>
          <a:stretch>
            <a:fillRect/>
          </a:stretch>
        </p:blipFill>
        <p:spPr>
          <a:xfrm>
            <a:off x="7848600" y="5486400"/>
            <a:ext cx="1219048" cy="904762"/>
          </a:xfrm>
          <a:prstGeom prst="rect">
            <a:avLst/>
          </a:prstGeom>
        </p:spPr>
      </p:pic>
    </p:spTree>
    <p:extLst>
      <p:ext uri="{BB962C8B-B14F-4D97-AF65-F5344CB8AC3E}">
        <p14:creationId xmlns:p14="http://schemas.microsoft.com/office/powerpoint/2010/main" val="242601067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gif"/><Relationship Id="rId1" Type="http://schemas.openxmlformats.org/officeDocument/2006/relationships/tags" Target="../tags/tag4.xml"/><Relationship Id="rId2"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63" y="1408026"/>
            <a:ext cx="9144000" cy="1563774"/>
          </a:xfrm>
          <a:prstGeom prst="rect">
            <a:avLst/>
          </a:prstGeom>
          <a:solidFill>
            <a:srgbClr val="1C4499"/>
          </a:solidFill>
          <a:ln>
            <a:solidFill>
              <a:srgbClr val="1C44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112141" y="1712859"/>
            <a:ext cx="8839200" cy="954107"/>
          </a:xfrm>
          <a:prstGeom prst="rect">
            <a:avLst/>
          </a:prstGeom>
          <a:noFill/>
          <a:ln>
            <a:solidFill>
              <a:schemeClr val="bg1"/>
            </a:solidFill>
          </a:ln>
        </p:spPr>
        <p:txBody>
          <a:bodyPr wrap="square" rtlCol="0">
            <a:spAutoFit/>
          </a:bodyPr>
          <a:lstStyle/>
          <a:p>
            <a:pPr algn="ctr"/>
            <a:r>
              <a:rPr lang="en-US" sz="2800" dirty="0" smtClean="0">
                <a:solidFill>
                  <a:prstClr val="white"/>
                </a:solidFill>
                <a:latin typeface="Century Gothic" pitchFamily="34" charset="0"/>
              </a:rPr>
              <a:t>Florida Department of Agriculture and Consumer Services- Division of Food, Nutrition and Wellness</a:t>
            </a:r>
            <a:endParaRPr lang="en-US" sz="2800" dirty="0">
              <a:solidFill>
                <a:prstClr val="white"/>
              </a:solidFill>
              <a:latin typeface="Century Gothic" pitchFamily="34" charset="0"/>
            </a:endParaRPr>
          </a:p>
        </p:txBody>
      </p:sp>
      <p:sp>
        <p:nvSpPr>
          <p:cNvPr id="6" name="TextBox 5"/>
          <p:cNvSpPr txBox="1"/>
          <p:nvPr/>
        </p:nvSpPr>
        <p:spPr>
          <a:xfrm>
            <a:off x="4583879" y="3429000"/>
            <a:ext cx="184731" cy="523220"/>
          </a:xfrm>
          <a:prstGeom prst="rect">
            <a:avLst/>
          </a:prstGeom>
          <a:noFill/>
        </p:spPr>
        <p:txBody>
          <a:bodyPr wrap="none" rtlCol="0">
            <a:spAutoFit/>
          </a:bodyPr>
          <a:lstStyle/>
          <a:p>
            <a:pPr algn="ctr">
              <a:spcAft>
                <a:spcPts val="1200"/>
              </a:spcAft>
            </a:pPr>
            <a:endParaRPr lang="en-US" sz="2800" dirty="0">
              <a:solidFill>
                <a:prstClr val="black"/>
              </a:solidFill>
            </a:endParaRPr>
          </a:p>
        </p:txBody>
      </p:sp>
      <p:sp>
        <p:nvSpPr>
          <p:cNvPr id="2" name="Title 1"/>
          <p:cNvSpPr>
            <a:spLocks noGrp="1"/>
          </p:cNvSpPr>
          <p:nvPr>
            <p:ph type="title"/>
          </p:nvPr>
        </p:nvSpPr>
        <p:spPr>
          <a:xfrm>
            <a:off x="653810" y="3200400"/>
            <a:ext cx="8229600" cy="2667000"/>
          </a:xfrm>
        </p:spPr>
        <p:txBody>
          <a:bodyPr/>
          <a:lstStyle/>
          <a:p>
            <a:r>
              <a:rPr lang="en-US" dirty="0" smtClean="0"/>
              <a:t>TJ Rutherford,</a:t>
            </a:r>
            <a:br>
              <a:rPr lang="en-US" dirty="0" smtClean="0"/>
            </a:br>
            <a:r>
              <a:rPr lang="en-US" dirty="0" smtClean="0"/>
              <a:t>Program Accountability Supervisor</a:t>
            </a:r>
            <a:endParaRPr lang="en-US" dirty="0"/>
          </a:p>
        </p:txBody>
      </p:sp>
    </p:spTree>
    <p:custDataLst>
      <p:tags r:id="rId1"/>
    </p:custDataLst>
    <p:extLst>
      <p:ext uri="{BB962C8B-B14F-4D97-AF65-F5344CB8AC3E}">
        <p14:creationId xmlns:p14="http://schemas.microsoft.com/office/powerpoint/2010/main" val="25460800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utrislice - logo.png"/>
          <p:cNvPicPr>
            <a:picLocks noChangeAspect="1"/>
          </p:cNvPicPr>
          <p:nvPr/>
        </p:nvPicPr>
        <p:blipFill>
          <a:blip r:embed="rId3" cstate="print"/>
          <a:stretch>
            <a:fillRect/>
          </a:stretch>
        </p:blipFill>
        <p:spPr>
          <a:xfrm>
            <a:off x="2209800" y="179597"/>
            <a:ext cx="3640101" cy="1100496"/>
          </a:xfrm>
          <a:prstGeom prst="rect">
            <a:avLst/>
          </a:prstGeom>
        </p:spPr>
      </p:pic>
      <p:sp>
        <p:nvSpPr>
          <p:cNvPr id="8" name="TextBox 7"/>
          <p:cNvSpPr txBox="1"/>
          <p:nvPr/>
        </p:nvSpPr>
        <p:spPr>
          <a:xfrm>
            <a:off x="1312380" y="4756428"/>
            <a:ext cx="8060220" cy="1415772"/>
          </a:xfrm>
          <a:prstGeom prst="rect">
            <a:avLst/>
          </a:prstGeom>
          <a:noFill/>
        </p:spPr>
        <p:txBody>
          <a:bodyPr wrap="square" rtlCol="0">
            <a:spAutoFit/>
          </a:bodyPr>
          <a:lstStyle/>
          <a:p>
            <a:pPr defTabSz="457200"/>
            <a:r>
              <a:rPr lang="en-US" sz="5400" dirty="0" smtClean="0">
                <a:solidFill>
                  <a:prstClr val="black"/>
                </a:solidFill>
                <a:latin typeface="Arial"/>
                <a:cs typeface="Arial"/>
              </a:rPr>
              <a:t>Nutrislice Menus</a:t>
            </a:r>
          </a:p>
          <a:p>
            <a:pPr defTabSz="457200"/>
            <a:r>
              <a:rPr lang="en-US" sz="3200" i="1" dirty="0" smtClean="0">
                <a:solidFill>
                  <a:prstClr val="black">
                    <a:lumMod val="75000"/>
                    <a:lumOff val="25000"/>
                  </a:prstClr>
                </a:solidFill>
                <a:latin typeface="Georgia"/>
                <a:cs typeface="Georgia"/>
              </a:rPr>
              <a:t>Beautiful, easy to use school menus</a:t>
            </a:r>
            <a:endParaRPr lang="en-US" sz="6600" i="1" dirty="0">
              <a:solidFill>
                <a:prstClr val="black">
                  <a:lumMod val="75000"/>
                  <a:lumOff val="25000"/>
                </a:prstClr>
              </a:solidFill>
              <a:latin typeface="Georgia"/>
              <a:cs typeface="Georgia"/>
            </a:endParaRPr>
          </a:p>
        </p:txBody>
      </p:sp>
      <p:pic>
        <p:nvPicPr>
          <p:cNvPr id="9" name="Picture 8" descr="3 screens.png"/>
          <p:cNvPicPr>
            <a:picLocks noChangeAspect="1"/>
          </p:cNvPicPr>
          <p:nvPr/>
        </p:nvPicPr>
        <p:blipFill>
          <a:blip r:embed="rId4" cstate="print"/>
          <a:stretch>
            <a:fillRect/>
          </a:stretch>
        </p:blipFill>
        <p:spPr>
          <a:xfrm>
            <a:off x="252543" y="1066800"/>
            <a:ext cx="5019415" cy="2280316"/>
          </a:xfrm>
          <a:prstGeom prst="rect">
            <a:avLst/>
          </a:prstGeom>
        </p:spPr>
      </p:pic>
      <p:pic>
        <p:nvPicPr>
          <p:cNvPr id="12" name="Picture 11" descr="android-menu-item.png"/>
          <p:cNvPicPr>
            <a:picLocks noChangeAspect="1"/>
          </p:cNvPicPr>
          <p:nvPr/>
        </p:nvPicPr>
        <p:blipFill>
          <a:blip r:embed="rId5" cstate="print"/>
          <a:stretch>
            <a:fillRect/>
          </a:stretch>
        </p:blipFill>
        <p:spPr>
          <a:xfrm>
            <a:off x="6019800" y="179597"/>
            <a:ext cx="2514600" cy="5235714"/>
          </a:xfrm>
          <a:prstGeom prst="rect">
            <a:avLst/>
          </a:prstGeom>
        </p:spPr>
      </p:pic>
      <p:pic>
        <p:nvPicPr>
          <p:cNvPr id="1026" name="Picture 2" descr="http://www.florenceredwolves.com/images/site_images/app-store-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3992251"/>
            <a:ext cx="2461171" cy="7641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oodmans-food.com/wp-content/uploads/GooglePlay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8298" y="3992251"/>
            <a:ext cx="2586702" cy="7392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6852" y="3420658"/>
            <a:ext cx="4800600" cy="369332"/>
          </a:xfrm>
          <a:prstGeom prst="rect">
            <a:avLst/>
          </a:prstGeom>
          <a:noFill/>
        </p:spPr>
        <p:txBody>
          <a:bodyPr wrap="square" rtlCol="0">
            <a:spAutoFit/>
          </a:bodyPr>
          <a:lstStyle/>
          <a:p>
            <a:pPr algn="ctr"/>
            <a:r>
              <a:rPr lang="en-US" dirty="0" smtClean="0"/>
              <a:t>Download our app today: search for “</a:t>
            </a:r>
            <a:r>
              <a:rPr lang="en-US" dirty="0" err="1" smtClean="0"/>
              <a:t>Nutrislice</a:t>
            </a:r>
            <a:r>
              <a:rPr lang="en-US" dirty="0" smtClean="0"/>
              <a:t>”</a:t>
            </a:r>
          </a:p>
        </p:txBody>
      </p:sp>
    </p:spTree>
    <p:custDataLst>
      <p:tags r:id="rId1"/>
    </p:custDataLst>
    <p:extLst>
      <p:ext uri="{BB962C8B-B14F-4D97-AF65-F5344CB8AC3E}">
        <p14:creationId xmlns:p14="http://schemas.microsoft.com/office/powerpoint/2010/main" val="24358575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74" y="0"/>
            <a:ext cx="9144000" cy="914400"/>
          </a:xfrm>
          <a:prstGeom prst="rect">
            <a:avLst/>
          </a:prstGeom>
          <a:solidFill>
            <a:srgbClr val="1C4499"/>
          </a:solidFill>
          <a:ln>
            <a:solidFill>
              <a:srgbClr val="1C44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120823" y="178676"/>
            <a:ext cx="8839200" cy="630942"/>
          </a:xfrm>
          <a:prstGeom prst="rect">
            <a:avLst/>
          </a:prstGeom>
          <a:noFill/>
          <a:ln>
            <a:solidFill>
              <a:schemeClr val="bg1"/>
            </a:solidFill>
          </a:ln>
        </p:spPr>
        <p:txBody>
          <a:bodyPr wrap="square" rtlCol="0">
            <a:spAutoFit/>
          </a:bodyPr>
          <a:lstStyle/>
          <a:p>
            <a:pPr algn="ctr"/>
            <a:r>
              <a:rPr lang="en-US" sz="3500" dirty="0" smtClean="0">
                <a:solidFill>
                  <a:prstClr val="white"/>
                </a:solidFill>
                <a:latin typeface="Century Gothic" pitchFamily="34" charset="0"/>
              </a:rPr>
              <a:t>Living Healthy in Florida</a:t>
            </a:r>
          </a:p>
        </p:txBody>
      </p:sp>
      <p:sp>
        <p:nvSpPr>
          <p:cNvPr id="8" name="Slide Number Placeholder 7"/>
          <p:cNvSpPr>
            <a:spLocks noGrp="1"/>
          </p:cNvSpPr>
          <p:nvPr>
            <p:ph type="sldNum" sz="quarter" idx="12"/>
          </p:nvPr>
        </p:nvSpPr>
        <p:spPr/>
        <p:txBody>
          <a:bodyPr/>
          <a:lstStyle/>
          <a:p>
            <a:fld id="{FA825DEC-2755-C34D-8216-FB4D91BC19E0}" type="slidenum">
              <a:rPr lang="en-US" smtClean="0">
                <a:solidFill>
                  <a:prstClr val="black">
                    <a:tint val="75000"/>
                  </a:prstClr>
                </a:solidFill>
              </a:rPr>
              <a:pPr/>
              <a:t>3</a:t>
            </a:fld>
            <a:endParaRPr lang="en-US" dirty="0">
              <a:solidFill>
                <a:prstClr val="black">
                  <a:tint val="75000"/>
                </a:prst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685" y="3733800"/>
            <a:ext cx="3960812"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092200"/>
            <a:ext cx="7620000"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3352800"/>
            <a:ext cx="323748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028010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914400"/>
          </a:xfrm>
          <a:prstGeom prst="rect">
            <a:avLst/>
          </a:prstGeom>
          <a:solidFill>
            <a:srgbClr val="1C4499"/>
          </a:solidFill>
          <a:ln>
            <a:solidFill>
              <a:srgbClr val="1C44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28575" y="137218"/>
            <a:ext cx="8839200" cy="630942"/>
          </a:xfrm>
          <a:prstGeom prst="rect">
            <a:avLst/>
          </a:prstGeom>
          <a:noFill/>
          <a:ln>
            <a:solidFill>
              <a:schemeClr val="bg1"/>
            </a:solidFill>
          </a:ln>
        </p:spPr>
        <p:txBody>
          <a:bodyPr wrap="square" rtlCol="0">
            <a:spAutoFit/>
          </a:bodyPr>
          <a:lstStyle/>
          <a:p>
            <a:pPr algn="ctr"/>
            <a:r>
              <a:rPr lang="en-US" sz="3500" dirty="0" smtClean="0">
                <a:solidFill>
                  <a:prstClr val="white"/>
                </a:solidFill>
                <a:latin typeface="Century Gothic" pitchFamily="34" charset="0"/>
              </a:rPr>
              <a:t>Florida Farm to School</a:t>
            </a:r>
            <a:endParaRPr lang="en-US" sz="3500" dirty="0">
              <a:solidFill>
                <a:prstClr val="white"/>
              </a:solidFill>
              <a:latin typeface="Century Gothic"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0124" y="1219200"/>
            <a:ext cx="2595276" cy="155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627716"/>
            <a:ext cx="5762625" cy="3841750"/>
          </a:xfrm>
          <a:prstGeom prst="rect">
            <a:avLst/>
          </a:prstGeom>
          <a:ln>
            <a:noFill/>
          </a:ln>
          <a:effectLst>
            <a:outerShdw blurRad="190500" algn="tl" rotWithShape="0">
              <a:srgbClr val="000000">
                <a:alpha val="70000"/>
              </a:srgbClr>
            </a:outerShdw>
          </a:effectLst>
        </p:spPr>
      </p:pic>
      <p:pic>
        <p:nvPicPr>
          <p:cNvPr id="1028" name="Picture 4" descr="I:\Common\_Editable\Nutrition, Education and Outreach\Team Nutrition\F2S Outreach Materials\icon to match banner-hi r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4514" y="3011714"/>
            <a:ext cx="2398486" cy="23984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6651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dirty="0" smtClean="0">
            <a:solidFill>
              <a:schemeClr val="accent6"/>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dirty="0" smtClean="0">
            <a:solidFill>
              <a:schemeClr val="accent6"/>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253</Words>
  <Application>Microsoft Macintosh PowerPoint</Application>
  <PresentationFormat>On-screen Show (4:3)</PresentationFormat>
  <Paragraphs>24</Paragraphs>
  <Slides>4</Slides>
  <Notes>2</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1_Office Theme</vt:lpstr>
      <vt:lpstr>Office Theme</vt:lpstr>
      <vt:lpstr>TJ Rutherford, Program Accountability Supervisor</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Party Process</dc:title>
  <dc:creator>Rutherford, Timothy</dc:creator>
  <cp:lastModifiedBy>Mac User</cp:lastModifiedBy>
  <cp:revision>19</cp:revision>
  <dcterms:created xsi:type="dcterms:W3CDTF">2015-08-10T11:58:13Z</dcterms:created>
  <dcterms:modified xsi:type="dcterms:W3CDTF">2015-08-24T19:49:33Z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8F02357A-C4AF-4B12-A6AC-B46CE473045E</vt:lpwstr>
  </property>
  <property fmtid="{D5CDD505-2E9C-101B-9397-08002B2CF9AE}" pid="3" name="ArticulatePath">
    <vt:lpwstr>9 1 2015</vt:lpwstr>
  </property>
</Properties>
</file>